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54"/>
  </p:notesMasterIdLst>
  <p:sldIdLst>
    <p:sldId id="275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7" r:id="rId13"/>
    <p:sldId id="288" r:id="rId14"/>
    <p:sldId id="278" r:id="rId15"/>
    <p:sldId id="279" r:id="rId16"/>
    <p:sldId id="280" r:id="rId17"/>
    <p:sldId id="281" r:id="rId18"/>
    <p:sldId id="282" r:id="rId19"/>
    <p:sldId id="283" r:id="rId20"/>
    <p:sldId id="285" r:id="rId21"/>
    <p:sldId id="266" r:id="rId22"/>
    <p:sldId id="298" r:id="rId23"/>
    <p:sldId id="299" r:id="rId24"/>
    <p:sldId id="269" r:id="rId25"/>
    <p:sldId id="300" r:id="rId26"/>
    <p:sldId id="302" r:id="rId27"/>
    <p:sldId id="301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1" r:id="rId36"/>
    <p:sldId id="310" r:id="rId37"/>
    <p:sldId id="312" r:id="rId38"/>
    <p:sldId id="313" r:id="rId39"/>
    <p:sldId id="314" r:id="rId40"/>
    <p:sldId id="315" r:id="rId41"/>
    <p:sldId id="316" r:id="rId42"/>
    <p:sldId id="317" r:id="rId43"/>
    <p:sldId id="318" r:id="rId44"/>
    <p:sldId id="319" r:id="rId45"/>
    <p:sldId id="320" r:id="rId46"/>
    <p:sldId id="321" r:id="rId47"/>
    <p:sldId id="322" r:id="rId48"/>
    <p:sldId id="323" r:id="rId49"/>
    <p:sldId id="324" r:id="rId50"/>
    <p:sldId id="325" r:id="rId51"/>
    <p:sldId id="326" r:id="rId52"/>
    <p:sldId id="327" r:id="rId5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06" autoAdjust="0"/>
    <p:restoredTop sz="94655" autoAdjust="0"/>
  </p:normalViewPr>
  <p:slideViewPr>
    <p:cSldViewPr>
      <p:cViewPr varScale="1">
        <p:scale>
          <a:sx n="68" d="100"/>
          <a:sy n="68" d="100"/>
        </p:scale>
        <p:origin x="176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tsvx007.isilon.cg92.fr\dctsvx007\PESJ-EXT-UPC\0%20SECTORISATION\Carte%20scolaire\Sectorisation\Territoire%207%20-%20Antony,%20Bagneux,%20Bourg-la-Reine,%20Fontenay,%20Montrouge,%20Sceaux\Bagneux\Effectifs%20Bagneux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tsvx007.isilon.cg92.fr\dctsvx007\PESJ-EXT-UPC\0%20SECTORISATION\Carte%20scolaire\Sectorisation\Territoire%205%20-%20Boulogne,%20Chaville,%20Garches,%20Issy,%20Vaucresson,%20MLC,%20Meudon,%20Ville%20d'Avray,%20Saint-Cloud,%20S&#232;vres\Boulogne-Billancourt\effectifs%20Boulogn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tsvx007.isilon.cg92.fr\dctsvx007\PESJ-EXT-UPC\0%20SECTORISATION\Carte%20scolaire\Sectorisation\Territoire%205%20-%20Boulogne,%20Chaville,%20Garches,%20Issy,%20Vaucresson,%20MLC,%20Meudon,%20Ville%20d'Avray,%20Saint-Cloud,%20S&#232;vres\Issy-les-Moulineaux\Effectifs%20Iss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fr-FR"/>
              <a:t>Evolution des effectifs par collège</a:t>
            </a:r>
          </a:p>
        </c:rich>
      </c:tx>
      <c:layout>
        <c:manualLayout>
          <c:xMode val="edge"/>
          <c:yMode val="edge"/>
          <c:x val="0.22738407699037619"/>
          <c:y val="3.13315926892950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1980454400565405"/>
          <c:y val="0.16449086161879894"/>
          <c:w val="0.84596678012155713"/>
          <c:h val="0.61357702349869447"/>
        </c:manualLayout>
      </c:layout>
      <c:lineChart>
        <c:grouping val="standard"/>
        <c:varyColors val="0"/>
        <c:ser>
          <c:idx val="0"/>
          <c:order val="0"/>
          <c:tx>
            <c:strRef>
              <c:f>PREVISION!$B$5</c:f>
              <c:strCache>
                <c:ptCount val="1"/>
                <c:pt idx="0">
                  <c:v>HENRI BARBUSSE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PREVISION!$G$4:$W$4</c:f>
              <c:strCache>
                <c:ptCount val="14"/>
                <c:pt idx="0">
                  <c:v> 06-07</c:v>
                </c:pt>
                <c:pt idx="1">
                  <c:v> 07-08</c:v>
                </c:pt>
                <c:pt idx="2">
                  <c:v> 08-09</c:v>
                </c:pt>
                <c:pt idx="3">
                  <c:v> 09-10</c:v>
                </c:pt>
                <c:pt idx="4">
                  <c:v> 10-11</c:v>
                </c:pt>
                <c:pt idx="5">
                  <c:v> 11-12</c:v>
                </c:pt>
                <c:pt idx="6">
                  <c:v> 12-13</c:v>
                </c:pt>
                <c:pt idx="7">
                  <c:v> 13-14</c:v>
                </c:pt>
                <c:pt idx="8">
                  <c:v> 14-15</c:v>
                </c:pt>
                <c:pt idx="9">
                  <c:v> 15-16</c:v>
                </c:pt>
                <c:pt idx="10">
                  <c:v>16-17</c:v>
                </c:pt>
                <c:pt idx="11">
                  <c:v>17-18</c:v>
                </c:pt>
                <c:pt idx="12">
                  <c:v>18-19</c:v>
                </c:pt>
                <c:pt idx="13">
                  <c:v>19-20</c:v>
                </c:pt>
              </c:strCache>
            </c:strRef>
          </c:cat>
          <c:val>
            <c:numRef>
              <c:f>PREVISION!$G$5:$X$5</c:f>
              <c:numCache>
                <c:formatCode>0</c:formatCode>
                <c:ptCount val="14"/>
                <c:pt idx="0">
                  <c:v>357</c:v>
                </c:pt>
                <c:pt idx="1">
                  <c:v>356</c:v>
                </c:pt>
                <c:pt idx="2">
                  <c:v>374</c:v>
                </c:pt>
                <c:pt idx="3">
                  <c:v>370</c:v>
                </c:pt>
                <c:pt idx="4">
                  <c:v>362</c:v>
                </c:pt>
                <c:pt idx="5">
                  <c:v>375</c:v>
                </c:pt>
                <c:pt idx="6">
                  <c:v>371</c:v>
                </c:pt>
                <c:pt idx="7">
                  <c:v>379</c:v>
                </c:pt>
                <c:pt idx="8">
                  <c:v>386</c:v>
                </c:pt>
                <c:pt idx="9">
                  <c:v>377</c:v>
                </c:pt>
                <c:pt idx="10">
                  <c:v>395</c:v>
                </c:pt>
                <c:pt idx="11">
                  <c:v>417</c:v>
                </c:pt>
                <c:pt idx="12">
                  <c:v>453</c:v>
                </c:pt>
                <c:pt idx="13" formatCode="#,##0">
                  <c:v>470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9C-42C4-91B9-839FA861C6A7}"/>
            </c:ext>
          </c:extLst>
        </c:ser>
        <c:ser>
          <c:idx val="1"/>
          <c:order val="1"/>
          <c:tx>
            <c:strRef>
              <c:f>PREVISION!$B$6</c:f>
              <c:strCache>
                <c:ptCount val="1"/>
                <c:pt idx="0">
                  <c:v>JOLIOT CURIE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PREVISION!$G$4:$W$4</c:f>
              <c:strCache>
                <c:ptCount val="14"/>
                <c:pt idx="0">
                  <c:v> 06-07</c:v>
                </c:pt>
                <c:pt idx="1">
                  <c:v> 07-08</c:v>
                </c:pt>
                <c:pt idx="2">
                  <c:v> 08-09</c:v>
                </c:pt>
                <c:pt idx="3">
                  <c:v> 09-10</c:v>
                </c:pt>
                <c:pt idx="4">
                  <c:v> 10-11</c:v>
                </c:pt>
                <c:pt idx="5">
                  <c:v> 11-12</c:v>
                </c:pt>
                <c:pt idx="6">
                  <c:v> 12-13</c:v>
                </c:pt>
                <c:pt idx="7">
                  <c:v> 13-14</c:v>
                </c:pt>
                <c:pt idx="8">
                  <c:v> 14-15</c:v>
                </c:pt>
                <c:pt idx="9">
                  <c:v> 15-16</c:v>
                </c:pt>
                <c:pt idx="10">
                  <c:v>16-17</c:v>
                </c:pt>
                <c:pt idx="11">
                  <c:v>17-18</c:v>
                </c:pt>
                <c:pt idx="12">
                  <c:v>18-19</c:v>
                </c:pt>
                <c:pt idx="13">
                  <c:v>19-20</c:v>
                </c:pt>
              </c:strCache>
            </c:strRef>
          </c:cat>
          <c:val>
            <c:numRef>
              <c:f>PREVISION!$G$6:$W$6</c:f>
              <c:numCache>
                <c:formatCode>0</c:formatCode>
                <c:ptCount val="14"/>
                <c:pt idx="0">
                  <c:v>366</c:v>
                </c:pt>
                <c:pt idx="1">
                  <c:v>357</c:v>
                </c:pt>
                <c:pt idx="2">
                  <c:v>385</c:v>
                </c:pt>
                <c:pt idx="3">
                  <c:v>338</c:v>
                </c:pt>
                <c:pt idx="4">
                  <c:v>301</c:v>
                </c:pt>
                <c:pt idx="5">
                  <c:v>268</c:v>
                </c:pt>
                <c:pt idx="6">
                  <c:v>258</c:v>
                </c:pt>
                <c:pt idx="7">
                  <c:v>264</c:v>
                </c:pt>
                <c:pt idx="8">
                  <c:v>298</c:v>
                </c:pt>
                <c:pt idx="9">
                  <c:v>332</c:v>
                </c:pt>
                <c:pt idx="10">
                  <c:v>362</c:v>
                </c:pt>
                <c:pt idx="11">
                  <c:v>391</c:v>
                </c:pt>
                <c:pt idx="12">
                  <c:v>393</c:v>
                </c:pt>
                <c:pt idx="13">
                  <c:v>387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19C-42C4-91B9-839FA861C6A7}"/>
            </c:ext>
          </c:extLst>
        </c:ser>
        <c:ser>
          <c:idx val="2"/>
          <c:order val="2"/>
          <c:tx>
            <c:strRef>
              <c:f>PREVISION!$B$7</c:f>
              <c:strCache>
                <c:ptCount val="1"/>
                <c:pt idx="0">
                  <c:v>ROMAIN ROLLAND</c:v>
                </c:pt>
              </c:strCache>
            </c:strRef>
          </c:tx>
          <c:spPr>
            <a:ln w="381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PREVISION!$G$4:$W$4</c:f>
              <c:strCache>
                <c:ptCount val="14"/>
                <c:pt idx="0">
                  <c:v> 06-07</c:v>
                </c:pt>
                <c:pt idx="1">
                  <c:v> 07-08</c:v>
                </c:pt>
                <c:pt idx="2">
                  <c:v> 08-09</c:v>
                </c:pt>
                <c:pt idx="3">
                  <c:v> 09-10</c:v>
                </c:pt>
                <c:pt idx="4">
                  <c:v> 10-11</c:v>
                </c:pt>
                <c:pt idx="5">
                  <c:v> 11-12</c:v>
                </c:pt>
                <c:pt idx="6">
                  <c:v> 12-13</c:v>
                </c:pt>
                <c:pt idx="7">
                  <c:v> 13-14</c:v>
                </c:pt>
                <c:pt idx="8">
                  <c:v> 14-15</c:v>
                </c:pt>
                <c:pt idx="9">
                  <c:v> 15-16</c:v>
                </c:pt>
                <c:pt idx="10">
                  <c:v>16-17</c:v>
                </c:pt>
                <c:pt idx="11">
                  <c:v>17-18</c:v>
                </c:pt>
                <c:pt idx="12">
                  <c:v>18-19</c:v>
                </c:pt>
                <c:pt idx="13">
                  <c:v>19-20</c:v>
                </c:pt>
              </c:strCache>
            </c:strRef>
          </c:cat>
          <c:val>
            <c:numRef>
              <c:f>PREVISION!$F$7:$W$7</c:f>
              <c:numCache>
                <c:formatCode>0</c:formatCode>
                <c:ptCount val="14"/>
                <c:pt idx="0">
                  <c:v>335</c:v>
                </c:pt>
                <c:pt idx="1">
                  <c:v>312</c:v>
                </c:pt>
                <c:pt idx="2">
                  <c:v>290</c:v>
                </c:pt>
                <c:pt idx="3">
                  <c:v>293</c:v>
                </c:pt>
                <c:pt idx="4">
                  <c:v>296</c:v>
                </c:pt>
                <c:pt idx="5">
                  <c:v>309</c:v>
                </c:pt>
                <c:pt idx="6">
                  <c:v>293</c:v>
                </c:pt>
                <c:pt idx="7">
                  <c:v>318</c:v>
                </c:pt>
                <c:pt idx="8">
                  <c:v>305</c:v>
                </c:pt>
                <c:pt idx="9">
                  <c:v>348</c:v>
                </c:pt>
                <c:pt idx="10">
                  <c:v>367</c:v>
                </c:pt>
                <c:pt idx="11">
                  <c:v>379</c:v>
                </c:pt>
                <c:pt idx="12">
                  <c:v>338</c:v>
                </c:pt>
                <c:pt idx="13">
                  <c:v>371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19C-42C4-91B9-839FA861C6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0088320"/>
        <c:axId val="132002944"/>
      </c:lineChart>
      <c:catAx>
        <c:axId val="130088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2002944"/>
        <c:crosses val="autoZero"/>
        <c:auto val="1"/>
        <c:lblAlgn val="ctr"/>
        <c:lblOffset val="100"/>
        <c:tickMarkSkip val="1"/>
        <c:noMultiLvlLbl val="0"/>
      </c:catAx>
      <c:valAx>
        <c:axId val="132002944"/>
        <c:scaling>
          <c:orientation val="minMax"/>
          <c:min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0088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fr-FR"/>
              <a:t>Evolution des effectifs par collège</a:t>
            </a:r>
          </a:p>
        </c:rich>
      </c:tx>
      <c:layout>
        <c:manualLayout>
          <c:xMode val="edge"/>
          <c:yMode val="edge"/>
          <c:x val="0.20697701811663785"/>
          <c:y val="3.24189833413680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2790712198755677"/>
          <c:y val="0.16458852867830423"/>
          <c:w val="0.83953583704559986"/>
          <c:h val="0.60847880299251866"/>
        </c:manualLayout>
      </c:layout>
      <c:lineChart>
        <c:grouping val="standard"/>
        <c:varyColors val="0"/>
        <c:ser>
          <c:idx val="0"/>
          <c:order val="0"/>
          <c:tx>
            <c:strRef>
              <c:f>Feuil1!$B$5</c:f>
              <c:strCache>
                <c:ptCount val="1"/>
                <c:pt idx="0">
                  <c:v>BARTHOLDI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Feuil1!$K$4:$Y$4</c:f>
              <c:strCache>
                <c:ptCount val="13"/>
                <c:pt idx="0">
                  <c:v> 07-08</c:v>
                </c:pt>
                <c:pt idx="1">
                  <c:v> 08-09</c:v>
                </c:pt>
                <c:pt idx="2">
                  <c:v> 09-10</c:v>
                </c:pt>
                <c:pt idx="3">
                  <c:v> 10-11</c:v>
                </c:pt>
                <c:pt idx="4">
                  <c:v> 11-12</c:v>
                </c:pt>
                <c:pt idx="5">
                  <c:v> 12-13</c:v>
                </c:pt>
                <c:pt idx="6">
                  <c:v> 13-14</c:v>
                </c:pt>
                <c:pt idx="7">
                  <c:v> 14-15</c:v>
                </c:pt>
                <c:pt idx="8">
                  <c:v> 15-16</c:v>
                </c:pt>
                <c:pt idx="9">
                  <c:v>16-17</c:v>
                </c:pt>
                <c:pt idx="10">
                  <c:v>17-18</c:v>
                </c:pt>
                <c:pt idx="11">
                  <c:v>18-19</c:v>
                </c:pt>
                <c:pt idx="12">
                  <c:v>19-20</c:v>
                </c:pt>
              </c:strCache>
            </c:strRef>
          </c:cat>
          <c:val>
            <c:numRef>
              <c:f>Feuil1!$C$5:$Y$5</c:f>
              <c:numCache>
                <c:formatCode>0</c:formatCode>
                <c:ptCount val="13"/>
                <c:pt idx="0">
                  <c:v>513</c:v>
                </c:pt>
                <c:pt idx="1">
                  <c:v>487</c:v>
                </c:pt>
                <c:pt idx="2">
                  <c:v>473</c:v>
                </c:pt>
                <c:pt idx="3">
                  <c:v>469</c:v>
                </c:pt>
                <c:pt idx="4" formatCode="General">
                  <c:v>493</c:v>
                </c:pt>
                <c:pt idx="5">
                  <c:v>494</c:v>
                </c:pt>
                <c:pt idx="6">
                  <c:v>471</c:v>
                </c:pt>
                <c:pt idx="7">
                  <c:v>475</c:v>
                </c:pt>
                <c:pt idx="8">
                  <c:v>429</c:v>
                </c:pt>
                <c:pt idx="9">
                  <c:v>394</c:v>
                </c:pt>
                <c:pt idx="10">
                  <c:v>402</c:v>
                </c:pt>
                <c:pt idx="11">
                  <c:v>392</c:v>
                </c:pt>
                <c:pt idx="12">
                  <c:v>441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AB1-4965-B0ED-A89727C022C7}"/>
            </c:ext>
          </c:extLst>
        </c:ser>
        <c:ser>
          <c:idx val="1"/>
          <c:order val="1"/>
          <c:tx>
            <c:strRef>
              <c:f>Feuil1!$B$6</c:f>
              <c:strCache>
                <c:ptCount val="1"/>
                <c:pt idx="0">
                  <c:v>JACQUELINE AURIOL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Feuil1!$K$4:$Y$4</c:f>
              <c:strCache>
                <c:ptCount val="13"/>
                <c:pt idx="0">
                  <c:v> 07-08</c:v>
                </c:pt>
                <c:pt idx="1">
                  <c:v> 08-09</c:v>
                </c:pt>
                <c:pt idx="2">
                  <c:v> 09-10</c:v>
                </c:pt>
                <c:pt idx="3">
                  <c:v> 10-11</c:v>
                </c:pt>
                <c:pt idx="4">
                  <c:v> 11-12</c:v>
                </c:pt>
                <c:pt idx="5">
                  <c:v> 12-13</c:v>
                </c:pt>
                <c:pt idx="6">
                  <c:v> 13-14</c:v>
                </c:pt>
                <c:pt idx="7">
                  <c:v> 14-15</c:v>
                </c:pt>
                <c:pt idx="8">
                  <c:v> 15-16</c:v>
                </c:pt>
                <c:pt idx="9">
                  <c:v>16-17</c:v>
                </c:pt>
                <c:pt idx="10">
                  <c:v>17-18</c:v>
                </c:pt>
                <c:pt idx="11">
                  <c:v>18-19</c:v>
                </c:pt>
                <c:pt idx="12">
                  <c:v>19-20</c:v>
                </c:pt>
              </c:strCache>
            </c:strRef>
          </c:cat>
          <c:val>
            <c:numRef>
              <c:f>Feuil1!$C$6:$Y$6</c:f>
              <c:numCache>
                <c:formatCode>0</c:formatCode>
                <c:ptCount val="13"/>
                <c:pt idx="0">
                  <c:v>478</c:v>
                </c:pt>
                <c:pt idx="1">
                  <c:v>485</c:v>
                </c:pt>
                <c:pt idx="2">
                  <c:v>485</c:v>
                </c:pt>
                <c:pt idx="3">
                  <c:v>465</c:v>
                </c:pt>
                <c:pt idx="4" formatCode="General">
                  <c:v>489</c:v>
                </c:pt>
                <c:pt idx="5">
                  <c:v>478</c:v>
                </c:pt>
                <c:pt idx="6">
                  <c:v>503</c:v>
                </c:pt>
                <c:pt idx="7">
                  <c:v>540</c:v>
                </c:pt>
                <c:pt idx="8">
                  <c:v>547</c:v>
                </c:pt>
                <c:pt idx="9">
                  <c:v>606</c:v>
                </c:pt>
                <c:pt idx="10">
                  <c:v>611</c:v>
                </c:pt>
                <c:pt idx="11">
                  <c:v>611</c:v>
                </c:pt>
                <c:pt idx="12">
                  <c:v>558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AB1-4965-B0ED-A89727C022C7}"/>
            </c:ext>
          </c:extLst>
        </c:ser>
        <c:ser>
          <c:idx val="2"/>
          <c:order val="2"/>
          <c:tx>
            <c:strRef>
              <c:f>Feuil1!$B$7</c:f>
              <c:strCache>
                <c:ptCount val="1"/>
                <c:pt idx="0">
                  <c:v>JEAN RENOIR</c:v>
                </c:pt>
              </c:strCache>
            </c:strRef>
          </c:tx>
          <c:spPr>
            <a:ln w="381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Feuil1!$K$4:$Y$4</c:f>
              <c:strCache>
                <c:ptCount val="13"/>
                <c:pt idx="0">
                  <c:v> 07-08</c:v>
                </c:pt>
                <c:pt idx="1">
                  <c:v> 08-09</c:v>
                </c:pt>
                <c:pt idx="2">
                  <c:v> 09-10</c:v>
                </c:pt>
                <c:pt idx="3">
                  <c:v> 10-11</c:v>
                </c:pt>
                <c:pt idx="4">
                  <c:v> 11-12</c:v>
                </c:pt>
                <c:pt idx="5">
                  <c:v> 12-13</c:v>
                </c:pt>
                <c:pt idx="6">
                  <c:v> 13-14</c:v>
                </c:pt>
                <c:pt idx="7">
                  <c:v> 14-15</c:v>
                </c:pt>
                <c:pt idx="8">
                  <c:v> 15-16</c:v>
                </c:pt>
                <c:pt idx="9">
                  <c:v>16-17</c:v>
                </c:pt>
                <c:pt idx="10">
                  <c:v>17-18</c:v>
                </c:pt>
                <c:pt idx="11">
                  <c:v>18-19</c:v>
                </c:pt>
                <c:pt idx="12">
                  <c:v>19-20</c:v>
                </c:pt>
              </c:strCache>
            </c:strRef>
          </c:cat>
          <c:val>
            <c:numRef>
              <c:f>Feuil1!$C$7:$Y$7</c:f>
              <c:numCache>
                <c:formatCode>0</c:formatCode>
                <c:ptCount val="13"/>
                <c:pt idx="0">
                  <c:v>451</c:v>
                </c:pt>
                <c:pt idx="1">
                  <c:v>445</c:v>
                </c:pt>
                <c:pt idx="2">
                  <c:v>452</c:v>
                </c:pt>
                <c:pt idx="3">
                  <c:v>494</c:v>
                </c:pt>
                <c:pt idx="4" formatCode="General">
                  <c:v>559</c:v>
                </c:pt>
                <c:pt idx="5" formatCode="General">
                  <c:v>642</c:v>
                </c:pt>
                <c:pt idx="6" formatCode="General">
                  <c:v>706</c:v>
                </c:pt>
                <c:pt idx="7" formatCode="General">
                  <c:v>729</c:v>
                </c:pt>
                <c:pt idx="8" formatCode="General">
                  <c:v>669</c:v>
                </c:pt>
                <c:pt idx="9" formatCode="General">
                  <c:v>643</c:v>
                </c:pt>
                <c:pt idx="10">
                  <c:v>607</c:v>
                </c:pt>
                <c:pt idx="11">
                  <c:v>590</c:v>
                </c:pt>
                <c:pt idx="12">
                  <c:v>641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AB1-4965-B0ED-A89727C022C7}"/>
            </c:ext>
          </c:extLst>
        </c:ser>
        <c:ser>
          <c:idx val="3"/>
          <c:order val="3"/>
          <c:tx>
            <c:strRef>
              <c:f>Feuil1!$B$8</c:f>
              <c:strCache>
                <c:ptCount val="1"/>
                <c:pt idx="0">
                  <c:v>PAUL LANDOWSKI</c:v>
                </c:pt>
              </c:strCache>
            </c:strRef>
          </c:tx>
          <c:spPr>
            <a:ln w="3810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strRef>
              <c:f>Feuil1!$K$4:$Y$4</c:f>
              <c:strCache>
                <c:ptCount val="13"/>
                <c:pt idx="0">
                  <c:v> 07-08</c:v>
                </c:pt>
                <c:pt idx="1">
                  <c:v> 08-09</c:v>
                </c:pt>
                <c:pt idx="2">
                  <c:v> 09-10</c:v>
                </c:pt>
                <c:pt idx="3">
                  <c:v> 10-11</c:v>
                </c:pt>
                <c:pt idx="4">
                  <c:v> 11-12</c:v>
                </c:pt>
                <c:pt idx="5">
                  <c:v> 12-13</c:v>
                </c:pt>
                <c:pt idx="6">
                  <c:v> 13-14</c:v>
                </c:pt>
                <c:pt idx="7">
                  <c:v> 14-15</c:v>
                </c:pt>
                <c:pt idx="8">
                  <c:v> 15-16</c:v>
                </c:pt>
                <c:pt idx="9">
                  <c:v>16-17</c:v>
                </c:pt>
                <c:pt idx="10">
                  <c:v>17-18</c:v>
                </c:pt>
                <c:pt idx="11">
                  <c:v>18-19</c:v>
                </c:pt>
                <c:pt idx="12">
                  <c:v>19-20</c:v>
                </c:pt>
              </c:strCache>
            </c:strRef>
          </c:cat>
          <c:val>
            <c:numRef>
              <c:f>Feuil1!$C$8:$Y$8</c:f>
              <c:numCache>
                <c:formatCode>0</c:formatCode>
                <c:ptCount val="13"/>
                <c:pt idx="0">
                  <c:v>648</c:v>
                </c:pt>
                <c:pt idx="1">
                  <c:v>630</c:v>
                </c:pt>
                <c:pt idx="2">
                  <c:v>659</c:v>
                </c:pt>
                <c:pt idx="3">
                  <c:v>633</c:v>
                </c:pt>
                <c:pt idx="4" formatCode="General">
                  <c:v>577</c:v>
                </c:pt>
                <c:pt idx="5" formatCode="General">
                  <c:v>597</c:v>
                </c:pt>
                <c:pt idx="6" formatCode="General">
                  <c:v>569</c:v>
                </c:pt>
                <c:pt idx="7" formatCode="General">
                  <c:v>564</c:v>
                </c:pt>
                <c:pt idx="8">
                  <c:v>586</c:v>
                </c:pt>
                <c:pt idx="9">
                  <c:v>620</c:v>
                </c:pt>
                <c:pt idx="10">
                  <c:v>672</c:v>
                </c:pt>
                <c:pt idx="11">
                  <c:v>709</c:v>
                </c:pt>
                <c:pt idx="12">
                  <c:v>750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AB1-4965-B0ED-A89727C022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7023872"/>
        <c:axId val="77033856"/>
      </c:lineChart>
      <c:catAx>
        <c:axId val="7702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340000" spcFirstLastPara="1" vertOverflow="ellipsis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7033856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77033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7023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1608436892604893"/>
          <c:y val="0.56723650145883187"/>
          <c:w val="0.60484865149076605"/>
          <c:h val="0.148429108358174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fr-FR"/>
              <a:t>Evolution des effectifs par collèges</a:t>
            </a:r>
          </a:p>
        </c:rich>
      </c:tx>
      <c:layout>
        <c:manualLayout>
          <c:xMode val="edge"/>
          <c:yMode val="edge"/>
          <c:x val="0.22764969645969826"/>
          <c:y val="2.17066910957459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7.7075915128929501E-2"/>
          <c:y val="0.1241168815116947"/>
          <c:w val="0.88927010077938728"/>
          <c:h val="0.66479115318341442"/>
        </c:manualLayout>
      </c:layout>
      <c:lineChart>
        <c:grouping val="standard"/>
        <c:varyColors val="0"/>
        <c:ser>
          <c:idx val="4"/>
          <c:order val="0"/>
          <c:tx>
            <c:strRef>
              <c:f>prévisions!$B$5</c:f>
              <c:strCache>
                <c:ptCount val="1"/>
                <c:pt idx="0">
                  <c:v>GEORGES MANDEL</c:v>
                </c:pt>
              </c:strCache>
            </c:strRef>
          </c:tx>
          <c:spPr>
            <a:ln w="3810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strRef>
              <c:f>prévisions!$I$4:$AC$4</c:f>
              <c:strCache>
                <c:ptCount val="21"/>
                <c:pt idx="0">
                  <c:v> 04-05</c:v>
                </c:pt>
                <c:pt idx="1">
                  <c:v> 05-06</c:v>
                </c:pt>
                <c:pt idx="2">
                  <c:v> 06-07</c:v>
                </c:pt>
                <c:pt idx="3">
                  <c:v> 07-08</c:v>
                </c:pt>
                <c:pt idx="4">
                  <c:v> 08-09</c:v>
                </c:pt>
                <c:pt idx="5">
                  <c:v> 09-10</c:v>
                </c:pt>
                <c:pt idx="6">
                  <c:v> 10-11</c:v>
                </c:pt>
                <c:pt idx="7">
                  <c:v> 11-12</c:v>
                </c:pt>
                <c:pt idx="8">
                  <c:v> 12-13</c:v>
                </c:pt>
                <c:pt idx="9">
                  <c:v>13-14</c:v>
                </c:pt>
                <c:pt idx="10">
                  <c:v> 14-15</c:v>
                </c:pt>
                <c:pt idx="11">
                  <c:v> 15-16</c:v>
                </c:pt>
                <c:pt idx="12">
                  <c:v>16-17</c:v>
                </c:pt>
                <c:pt idx="13">
                  <c:v>17-18</c:v>
                </c:pt>
                <c:pt idx="14">
                  <c:v>18-19</c:v>
                </c:pt>
                <c:pt idx="15">
                  <c:v>19-20</c:v>
                </c:pt>
                <c:pt idx="16">
                  <c:v>20-21</c:v>
                </c:pt>
                <c:pt idx="17">
                  <c:v>21-22</c:v>
                </c:pt>
                <c:pt idx="18">
                  <c:v>22-23</c:v>
                </c:pt>
                <c:pt idx="19">
                  <c:v>23-24</c:v>
                </c:pt>
                <c:pt idx="20">
                  <c:v>24-25</c:v>
                </c:pt>
              </c:strCache>
            </c:strRef>
          </c:cat>
          <c:val>
            <c:numRef>
              <c:f>prévisions!$I$5:$AC$5</c:f>
              <c:numCache>
                <c:formatCode>General</c:formatCode>
                <c:ptCount val="21"/>
                <c:pt idx="3" formatCode="0">
                  <c:v>349</c:v>
                </c:pt>
                <c:pt idx="4" formatCode="0">
                  <c:v>348</c:v>
                </c:pt>
                <c:pt idx="5" formatCode="0">
                  <c:v>385</c:v>
                </c:pt>
                <c:pt idx="6" formatCode="0">
                  <c:v>390</c:v>
                </c:pt>
                <c:pt idx="7">
                  <c:v>399</c:v>
                </c:pt>
                <c:pt idx="8">
                  <c:v>411</c:v>
                </c:pt>
                <c:pt idx="9" formatCode="0">
                  <c:v>456</c:v>
                </c:pt>
                <c:pt idx="10" formatCode="0">
                  <c:v>488</c:v>
                </c:pt>
                <c:pt idx="11" formatCode="0">
                  <c:v>500</c:v>
                </c:pt>
                <c:pt idx="12" formatCode="0">
                  <c:v>477</c:v>
                </c:pt>
                <c:pt idx="13" formatCode="0">
                  <c:v>446</c:v>
                </c:pt>
                <c:pt idx="14" formatCode="0">
                  <c:v>443</c:v>
                </c:pt>
                <c:pt idx="15" formatCode="0">
                  <c:v>465</c:v>
                </c:pt>
                <c:pt idx="16" formatCode="0">
                  <c:v>503.91896003760826</c:v>
                </c:pt>
                <c:pt idx="17" formatCode="0">
                  <c:v>517.06373596124217</c:v>
                </c:pt>
                <c:pt idx="18" formatCode="0">
                  <c:v>529.93235439310274</c:v>
                </c:pt>
                <c:pt idx="19" formatCode="0">
                  <c:v>570.53567572959571</c:v>
                </c:pt>
                <c:pt idx="20" formatCode="0">
                  <c:v>582.08358539027904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910-4C19-BF31-0752B9B9DF83}"/>
            </c:ext>
          </c:extLst>
        </c:ser>
        <c:ser>
          <c:idx val="0"/>
          <c:order val="1"/>
          <c:tx>
            <c:strRef>
              <c:f>prévisions!$B$6</c:f>
              <c:strCache>
                <c:ptCount val="1"/>
                <c:pt idx="0">
                  <c:v>HENRI MATISSE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prévisions!$I$4:$AC$4</c:f>
              <c:strCache>
                <c:ptCount val="21"/>
                <c:pt idx="0">
                  <c:v> 04-05</c:v>
                </c:pt>
                <c:pt idx="1">
                  <c:v> 05-06</c:v>
                </c:pt>
                <c:pt idx="2">
                  <c:v> 06-07</c:v>
                </c:pt>
                <c:pt idx="3">
                  <c:v> 07-08</c:v>
                </c:pt>
                <c:pt idx="4">
                  <c:v> 08-09</c:v>
                </c:pt>
                <c:pt idx="5">
                  <c:v> 09-10</c:v>
                </c:pt>
                <c:pt idx="6">
                  <c:v> 10-11</c:v>
                </c:pt>
                <c:pt idx="7">
                  <c:v> 11-12</c:v>
                </c:pt>
                <c:pt idx="8">
                  <c:v> 12-13</c:v>
                </c:pt>
                <c:pt idx="9">
                  <c:v>13-14</c:v>
                </c:pt>
                <c:pt idx="10">
                  <c:v> 14-15</c:v>
                </c:pt>
                <c:pt idx="11">
                  <c:v> 15-16</c:v>
                </c:pt>
                <c:pt idx="12">
                  <c:v>16-17</c:v>
                </c:pt>
                <c:pt idx="13">
                  <c:v>17-18</c:v>
                </c:pt>
                <c:pt idx="14">
                  <c:v>18-19</c:v>
                </c:pt>
                <c:pt idx="15">
                  <c:v>19-20</c:v>
                </c:pt>
                <c:pt idx="16">
                  <c:v>20-21</c:v>
                </c:pt>
                <c:pt idx="17">
                  <c:v>21-22</c:v>
                </c:pt>
                <c:pt idx="18">
                  <c:v>22-23</c:v>
                </c:pt>
                <c:pt idx="19">
                  <c:v>23-24</c:v>
                </c:pt>
                <c:pt idx="20">
                  <c:v>24-25</c:v>
                </c:pt>
              </c:strCache>
            </c:strRef>
          </c:cat>
          <c:val>
            <c:numRef>
              <c:f>prévisions!$I$6:$AC$6</c:f>
              <c:numCache>
                <c:formatCode>0</c:formatCode>
                <c:ptCount val="21"/>
                <c:pt idx="0">
                  <c:v>527</c:v>
                </c:pt>
                <c:pt idx="1">
                  <c:v>562</c:v>
                </c:pt>
                <c:pt idx="2">
                  <c:v>618</c:v>
                </c:pt>
                <c:pt idx="3">
                  <c:v>544</c:v>
                </c:pt>
                <c:pt idx="4">
                  <c:v>578</c:v>
                </c:pt>
                <c:pt idx="5">
                  <c:v>597</c:v>
                </c:pt>
                <c:pt idx="6">
                  <c:v>581</c:v>
                </c:pt>
                <c:pt idx="7" formatCode="General">
                  <c:v>626</c:v>
                </c:pt>
                <c:pt idx="8" formatCode="General">
                  <c:v>626</c:v>
                </c:pt>
                <c:pt idx="9">
                  <c:v>602</c:v>
                </c:pt>
                <c:pt idx="10">
                  <c:v>591</c:v>
                </c:pt>
                <c:pt idx="11">
                  <c:v>555</c:v>
                </c:pt>
                <c:pt idx="12">
                  <c:v>536</c:v>
                </c:pt>
                <c:pt idx="13">
                  <c:v>536</c:v>
                </c:pt>
                <c:pt idx="14">
                  <c:v>539</c:v>
                </c:pt>
                <c:pt idx="15">
                  <c:v>551</c:v>
                </c:pt>
                <c:pt idx="16">
                  <c:v>574.62787734925405</c:v>
                </c:pt>
                <c:pt idx="17">
                  <c:v>578.10972183870501</c:v>
                </c:pt>
                <c:pt idx="18">
                  <c:v>597.20620770766163</c:v>
                </c:pt>
                <c:pt idx="19">
                  <c:v>610.78768181982309</c:v>
                </c:pt>
                <c:pt idx="20">
                  <c:v>617.93342612987431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910-4C19-BF31-0752B9B9DF83}"/>
            </c:ext>
          </c:extLst>
        </c:ser>
        <c:ser>
          <c:idx val="1"/>
          <c:order val="2"/>
          <c:tx>
            <c:strRef>
              <c:f>prévisions!$B$7</c:f>
              <c:strCache>
                <c:ptCount val="1"/>
                <c:pt idx="0">
                  <c:v>LA PAIX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prévisions!$I$4:$AC$4</c:f>
              <c:strCache>
                <c:ptCount val="21"/>
                <c:pt idx="0">
                  <c:v> 04-05</c:v>
                </c:pt>
                <c:pt idx="1">
                  <c:v> 05-06</c:v>
                </c:pt>
                <c:pt idx="2">
                  <c:v> 06-07</c:v>
                </c:pt>
                <c:pt idx="3">
                  <c:v> 07-08</c:v>
                </c:pt>
                <c:pt idx="4">
                  <c:v> 08-09</c:v>
                </c:pt>
                <c:pt idx="5">
                  <c:v> 09-10</c:v>
                </c:pt>
                <c:pt idx="6">
                  <c:v> 10-11</c:v>
                </c:pt>
                <c:pt idx="7">
                  <c:v> 11-12</c:v>
                </c:pt>
                <c:pt idx="8">
                  <c:v> 12-13</c:v>
                </c:pt>
                <c:pt idx="9">
                  <c:v>13-14</c:v>
                </c:pt>
                <c:pt idx="10">
                  <c:v> 14-15</c:v>
                </c:pt>
                <c:pt idx="11">
                  <c:v> 15-16</c:v>
                </c:pt>
                <c:pt idx="12">
                  <c:v>16-17</c:v>
                </c:pt>
                <c:pt idx="13">
                  <c:v>17-18</c:v>
                </c:pt>
                <c:pt idx="14">
                  <c:v>18-19</c:v>
                </c:pt>
                <c:pt idx="15">
                  <c:v>19-20</c:v>
                </c:pt>
                <c:pt idx="16">
                  <c:v>20-21</c:v>
                </c:pt>
                <c:pt idx="17">
                  <c:v>21-22</c:v>
                </c:pt>
                <c:pt idx="18">
                  <c:v>22-23</c:v>
                </c:pt>
                <c:pt idx="19">
                  <c:v>23-24</c:v>
                </c:pt>
                <c:pt idx="20">
                  <c:v>24-25</c:v>
                </c:pt>
              </c:strCache>
            </c:strRef>
          </c:cat>
          <c:val>
            <c:numRef>
              <c:f>prévisions!$I$7:$AC$7</c:f>
              <c:numCache>
                <c:formatCode>0</c:formatCode>
                <c:ptCount val="21"/>
                <c:pt idx="0">
                  <c:v>468</c:v>
                </c:pt>
                <c:pt idx="1">
                  <c:v>471</c:v>
                </c:pt>
                <c:pt idx="2">
                  <c:v>473</c:v>
                </c:pt>
                <c:pt idx="3">
                  <c:v>459</c:v>
                </c:pt>
                <c:pt idx="4">
                  <c:v>456</c:v>
                </c:pt>
                <c:pt idx="5">
                  <c:v>456</c:v>
                </c:pt>
                <c:pt idx="6">
                  <c:v>487</c:v>
                </c:pt>
                <c:pt idx="7" formatCode="General">
                  <c:v>485</c:v>
                </c:pt>
                <c:pt idx="8" formatCode="General">
                  <c:v>478</c:v>
                </c:pt>
                <c:pt idx="9" formatCode="General">
                  <c:v>512</c:v>
                </c:pt>
                <c:pt idx="10" formatCode="#,##0">
                  <c:v>522</c:v>
                </c:pt>
                <c:pt idx="11" formatCode="#,##0">
                  <c:v>532</c:v>
                </c:pt>
                <c:pt idx="12" formatCode="#,##0">
                  <c:v>512</c:v>
                </c:pt>
                <c:pt idx="13" formatCode="#,##0">
                  <c:v>526</c:v>
                </c:pt>
                <c:pt idx="14" formatCode="#,##0">
                  <c:v>549</c:v>
                </c:pt>
                <c:pt idx="15" formatCode="#,##0">
                  <c:v>574</c:v>
                </c:pt>
                <c:pt idx="16" formatCode="#,##0">
                  <c:v>588.84819144653943</c:v>
                </c:pt>
                <c:pt idx="17" formatCode="#,##0">
                  <c:v>591.77040106166044</c:v>
                </c:pt>
                <c:pt idx="18" formatCode="#,##0">
                  <c:v>598.33804542256973</c:v>
                </c:pt>
                <c:pt idx="19" formatCode="#,##0">
                  <c:v>570.63935740122997</c:v>
                </c:pt>
                <c:pt idx="20" formatCode="#,##0">
                  <c:v>581.72363725443313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910-4C19-BF31-0752B9B9DF83}"/>
            </c:ext>
          </c:extLst>
        </c:ser>
        <c:ser>
          <c:idx val="2"/>
          <c:order val="3"/>
          <c:tx>
            <c:strRef>
              <c:f>prévisions!$B$8</c:f>
              <c:strCache>
                <c:ptCount val="1"/>
                <c:pt idx="0">
                  <c:v>VICTOR HUGO</c:v>
                </c:pt>
              </c:strCache>
            </c:strRef>
          </c:tx>
          <c:spPr>
            <a:ln w="381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prévisions!$I$4:$AC$4</c:f>
              <c:strCache>
                <c:ptCount val="21"/>
                <c:pt idx="0">
                  <c:v> 04-05</c:v>
                </c:pt>
                <c:pt idx="1">
                  <c:v> 05-06</c:v>
                </c:pt>
                <c:pt idx="2">
                  <c:v> 06-07</c:v>
                </c:pt>
                <c:pt idx="3">
                  <c:v> 07-08</c:v>
                </c:pt>
                <c:pt idx="4">
                  <c:v> 08-09</c:v>
                </c:pt>
                <c:pt idx="5">
                  <c:v> 09-10</c:v>
                </c:pt>
                <c:pt idx="6">
                  <c:v> 10-11</c:v>
                </c:pt>
                <c:pt idx="7">
                  <c:v> 11-12</c:v>
                </c:pt>
                <c:pt idx="8">
                  <c:v> 12-13</c:v>
                </c:pt>
                <c:pt idx="9">
                  <c:v>13-14</c:v>
                </c:pt>
                <c:pt idx="10">
                  <c:v> 14-15</c:v>
                </c:pt>
                <c:pt idx="11">
                  <c:v> 15-16</c:v>
                </c:pt>
                <c:pt idx="12">
                  <c:v>16-17</c:v>
                </c:pt>
                <c:pt idx="13">
                  <c:v>17-18</c:v>
                </c:pt>
                <c:pt idx="14">
                  <c:v>18-19</c:v>
                </c:pt>
                <c:pt idx="15">
                  <c:v>19-20</c:v>
                </c:pt>
                <c:pt idx="16">
                  <c:v>20-21</c:v>
                </c:pt>
                <c:pt idx="17">
                  <c:v>21-22</c:v>
                </c:pt>
                <c:pt idx="18">
                  <c:v>22-23</c:v>
                </c:pt>
                <c:pt idx="19">
                  <c:v>23-24</c:v>
                </c:pt>
                <c:pt idx="20">
                  <c:v>24-25</c:v>
                </c:pt>
              </c:strCache>
            </c:strRef>
          </c:cat>
          <c:val>
            <c:numRef>
              <c:f>prévisions!$I$8:$AC$8</c:f>
              <c:numCache>
                <c:formatCode>0</c:formatCode>
                <c:ptCount val="21"/>
                <c:pt idx="0">
                  <c:v>695</c:v>
                </c:pt>
                <c:pt idx="1">
                  <c:v>718</c:v>
                </c:pt>
                <c:pt idx="2">
                  <c:v>766</c:v>
                </c:pt>
                <c:pt idx="3">
                  <c:v>580</c:v>
                </c:pt>
                <c:pt idx="4">
                  <c:v>631</c:v>
                </c:pt>
                <c:pt idx="5">
                  <c:v>622</c:v>
                </c:pt>
                <c:pt idx="6">
                  <c:v>625</c:v>
                </c:pt>
                <c:pt idx="7" formatCode="General">
                  <c:v>598</c:v>
                </c:pt>
                <c:pt idx="8" formatCode="General">
                  <c:v>613</c:v>
                </c:pt>
                <c:pt idx="9" formatCode="General">
                  <c:v>568</c:v>
                </c:pt>
                <c:pt idx="10" formatCode="#,##0">
                  <c:v>538</c:v>
                </c:pt>
                <c:pt idx="11" formatCode="#,##0">
                  <c:v>544</c:v>
                </c:pt>
                <c:pt idx="12" formatCode="#,##0">
                  <c:v>539</c:v>
                </c:pt>
                <c:pt idx="13" formatCode="#,##0">
                  <c:v>551</c:v>
                </c:pt>
                <c:pt idx="14" formatCode="#,##0">
                  <c:v>587</c:v>
                </c:pt>
                <c:pt idx="15" formatCode="#,##0">
                  <c:v>581</c:v>
                </c:pt>
                <c:pt idx="16" formatCode="#,##0">
                  <c:v>614.11173957510869</c:v>
                </c:pt>
                <c:pt idx="17" formatCode="#,##0">
                  <c:v>634.70874993212908</c:v>
                </c:pt>
                <c:pt idx="18" formatCode="#,##0">
                  <c:v>632.13999779542712</c:v>
                </c:pt>
                <c:pt idx="19" formatCode="#,##0">
                  <c:v>639.30784561734333</c:v>
                </c:pt>
                <c:pt idx="20" formatCode="#,##0">
                  <c:v>674.14962049005351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910-4C19-BF31-0752B9B9DF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0923136"/>
        <c:axId val="130929024"/>
      </c:lineChart>
      <c:catAx>
        <c:axId val="13092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0929024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30929024"/>
        <c:scaling>
          <c:orientation val="minMax"/>
          <c:min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0923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0853151539363632"/>
          <c:y val="0.12666681207785316"/>
          <c:w val="0.60115829220201822"/>
          <c:h val="0.210425691248427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07880209664908"/>
          <c:y val="6.2211981566820278E-2"/>
          <c:w val="0.83146158648787138"/>
          <c:h val="0.70276497695852536"/>
        </c:manualLayout>
      </c:layout>
      <c:lineChart>
        <c:grouping val="standard"/>
        <c:varyColors val="0"/>
        <c:ser>
          <c:idx val="0"/>
          <c:order val="0"/>
          <c:tx>
            <c:strRef>
              <c:f>Prévisions!$B$4</c:f>
              <c:strCache>
                <c:ptCount val="1"/>
                <c:pt idx="0">
                  <c:v>ALFRED DE VIGNY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Prévisions!$H$3:$AA$3</c:f>
              <c:strCache>
                <c:ptCount val="13"/>
                <c:pt idx="0">
                  <c:v> 07-08</c:v>
                </c:pt>
                <c:pt idx="1">
                  <c:v> 08-09</c:v>
                </c:pt>
                <c:pt idx="2">
                  <c:v> 09-10</c:v>
                </c:pt>
                <c:pt idx="3">
                  <c:v> 10-11</c:v>
                </c:pt>
                <c:pt idx="4">
                  <c:v> 11-12</c:v>
                </c:pt>
                <c:pt idx="5">
                  <c:v> 12-13</c:v>
                </c:pt>
                <c:pt idx="6">
                  <c:v> 13-14</c:v>
                </c:pt>
                <c:pt idx="7">
                  <c:v>14-15</c:v>
                </c:pt>
                <c:pt idx="8">
                  <c:v>15-16</c:v>
                </c:pt>
                <c:pt idx="9">
                  <c:v>16-17</c:v>
                </c:pt>
                <c:pt idx="10">
                  <c:v>17-18</c:v>
                </c:pt>
                <c:pt idx="11">
                  <c:v>18-19</c:v>
                </c:pt>
                <c:pt idx="12">
                  <c:v>19-20</c:v>
                </c:pt>
              </c:strCache>
            </c:strRef>
          </c:cat>
          <c:val>
            <c:numRef>
              <c:f>Prévisions!$H$4:$AA$4</c:f>
              <c:numCache>
                <c:formatCode>0</c:formatCode>
                <c:ptCount val="13"/>
                <c:pt idx="0">
                  <c:v>598</c:v>
                </c:pt>
                <c:pt idx="1">
                  <c:v>636</c:v>
                </c:pt>
                <c:pt idx="2">
                  <c:v>645</c:v>
                </c:pt>
                <c:pt idx="3">
                  <c:v>602</c:v>
                </c:pt>
                <c:pt idx="4">
                  <c:v>539</c:v>
                </c:pt>
                <c:pt idx="5">
                  <c:v>554</c:v>
                </c:pt>
                <c:pt idx="6">
                  <c:v>488</c:v>
                </c:pt>
                <c:pt idx="7">
                  <c:v>514</c:v>
                </c:pt>
                <c:pt idx="8">
                  <c:v>532</c:v>
                </c:pt>
                <c:pt idx="9">
                  <c:v>523</c:v>
                </c:pt>
                <c:pt idx="10">
                  <c:v>552</c:v>
                </c:pt>
                <c:pt idx="11">
                  <c:v>539</c:v>
                </c:pt>
                <c:pt idx="12">
                  <c:v>529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0B0-40FF-9D7E-DBA3823579E9}"/>
            </c:ext>
          </c:extLst>
        </c:ser>
        <c:ser>
          <c:idx val="1"/>
          <c:order val="1"/>
          <c:tx>
            <c:strRef>
              <c:f>Prévisions!$B$5</c:f>
              <c:strCache>
                <c:ptCount val="1"/>
                <c:pt idx="0">
                  <c:v>GEORGES POMPIDOU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Prévisions!$H$3:$AA$3</c:f>
              <c:strCache>
                <c:ptCount val="13"/>
                <c:pt idx="0">
                  <c:v> 07-08</c:v>
                </c:pt>
                <c:pt idx="1">
                  <c:v> 08-09</c:v>
                </c:pt>
                <c:pt idx="2">
                  <c:v> 09-10</c:v>
                </c:pt>
                <c:pt idx="3">
                  <c:v> 10-11</c:v>
                </c:pt>
                <c:pt idx="4">
                  <c:v> 11-12</c:v>
                </c:pt>
                <c:pt idx="5">
                  <c:v> 12-13</c:v>
                </c:pt>
                <c:pt idx="6">
                  <c:v> 13-14</c:v>
                </c:pt>
                <c:pt idx="7">
                  <c:v>14-15</c:v>
                </c:pt>
                <c:pt idx="8">
                  <c:v>15-16</c:v>
                </c:pt>
                <c:pt idx="9">
                  <c:v>16-17</c:v>
                </c:pt>
                <c:pt idx="10">
                  <c:v>17-18</c:v>
                </c:pt>
                <c:pt idx="11">
                  <c:v>18-19</c:v>
                </c:pt>
                <c:pt idx="12">
                  <c:v>19-20</c:v>
                </c:pt>
              </c:strCache>
            </c:strRef>
          </c:cat>
          <c:val>
            <c:numRef>
              <c:f>Prévisions!$H$5:$AA$5</c:f>
              <c:numCache>
                <c:formatCode>0</c:formatCode>
                <c:ptCount val="13"/>
                <c:pt idx="0">
                  <c:v>534</c:v>
                </c:pt>
                <c:pt idx="1">
                  <c:v>513</c:v>
                </c:pt>
                <c:pt idx="2">
                  <c:v>532</c:v>
                </c:pt>
                <c:pt idx="3">
                  <c:v>543</c:v>
                </c:pt>
                <c:pt idx="4">
                  <c:v>621</c:v>
                </c:pt>
                <c:pt idx="5">
                  <c:v>593</c:v>
                </c:pt>
                <c:pt idx="6">
                  <c:v>661</c:v>
                </c:pt>
                <c:pt idx="7">
                  <c:v>655</c:v>
                </c:pt>
                <c:pt idx="8">
                  <c:v>682</c:v>
                </c:pt>
                <c:pt idx="9">
                  <c:v>635</c:v>
                </c:pt>
                <c:pt idx="10">
                  <c:v>631</c:v>
                </c:pt>
                <c:pt idx="11">
                  <c:v>661</c:v>
                </c:pt>
                <c:pt idx="12">
                  <c:v>636.60792203603023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0B0-40FF-9D7E-DBA3823579E9}"/>
            </c:ext>
          </c:extLst>
        </c:ser>
        <c:ser>
          <c:idx val="2"/>
          <c:order val="2"/>
          <c:tx>
            <c:strRef>
              <c:f>Prévisions!$B$8</c:f>
              <c:strCache>
                <c:ptCount val="1"/>
                <c:pt idx="0">
                  <c:v>LES RENARDIÈRES</c:v>
                </c:pt>
              </c:strCache>
            </c:strRef>
          </c:tx>
          <c:spPr>
            <a:ln w="381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Prévisions!$H$3:$AA$3</c:f>
              <c:strCache>
                <c:ptCount val="13"/>
                <c:pt idx="0">
                  <c:v> 07-08</c:v>
                </c:pt>
                <c:pt idx="1">
                  <c:v> 08-09</c:v>
                </c:pt>
                <c:pt idx="2">
                  <c:v> 09-10</c:v>
                </c:pt>
                <c:pt idx="3">
                  <c:v> 10-11</c:v>
                </c:pt>
                <c:pt idx="4">
                  <c:v> 11-12</c:v>
                </c:pt>
                <c:pt idx="5">
                  <c:v> 12-13</c:v>
                </c:pt>
                <c:pt idx="6">
                  <c:v> 13-14</c:v>
                </c:pt>
                <c:pt idx="7">
                  <c:v>14-15</c:v>
                </c:pt>
                <c:pt idx="8">
                  <c:v>15-16</c:v>
                </c:pt>
                <c:pt idx="9">
                  <c:v>16-17</c:v>
                </c:pt>
                <c:pt idx="10">
                  <c:v>17-18</c:v>
                </c:pt>
                <c:pt idx="11">
                  <c:v>18-19</c:v>
                </c:pt>
                <c:pt idx="12">
                  <c:v>19-20</c:v>
                </c:pt>
              </c:strCache>
            </c:strRef>
          </c:cat>
          <c:val>
            <c:numRef>
              <c:f>Prévisions!$H$8:$AA$8</c:f>
              <c:numCache>
                <c:formatCode>0</c:formatCode>
                <c:ptCount val="13"/>
                <c:pt idx="0">
                  <c:v>311</c:v>
                </c:pt>
                <c:pt idx="1">
                  <c:v>298</c:v>
                </c:pt>
                <c:pt idx="2">
                  <c:v>326</c:v>
                </c:pt>
                <c:pt idx="3">
                  <c:v>370</c:v>
                </c:pt>
                <c:pt idx="4">
                  <c:v>443</c:v>
                </c:pt>
                <c:pt idx="5">
                  <c:v>478</c:v>
                </c:pt>
                <c:pt idx="6">
                  <c:v>497</c:v>
                </c:pt>
                <c:pt idx="7">
                  <c:v>490</c:v>
                </c:pt>
                <c:pt idx="8">
                  <c:v>452</c:v>
                </c:pt>
                <c:pt idx="9">
                  <c:v>469</c:v>
                </c:pt>
                <c:pt idx="10">
                  <c:v>440</c:v>
                </c:pt>
                <c:pt idx="11">
                  <c:v>434</c:v>
                </c:pt>
                <c:pt idx="12">
                  <c:v>407.83697894264674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0B0-40FF-9D7E-DBA3823579E9}"/>
            </c:ext>
          </c:extLst>
        </c:ser>
        <c:ser>
          <c:idx val="3"/>
          <c:order val="3"/>
          <c:tx>
            <c:strRef>
              <c:f>Prévisions!$B$7</c:f>
              <c:strCache>
                <c:ptCount val="1"/>
                <c:pt idx="0">
                  <c:v>LES BRUYÈRES</c:v>
                </c:pt>
              </c:strCache>
            </c:strRef>
          </c:tx>
          <c:spPr>
            <a:ln w="3810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strRef>
              <c:f>Prévisions!$H$3:$AA$3</c:f>
              <c:strCache>
                <c:ptCount val="13"/>
                <c:pt idx="0">
                  <c:v> 07-08</c:v>
                </c:pt>
                <c:pt idx="1">
                  <c:v> 08-09</c:v>
                </c:pt>
                <c:pt idx="2">
                  <c:v> 09-10</c:v>
                </c:pt>
                <c:pt idx="3">
                  <c:v> 10-11</c:v>
                </c:pt>
                <c:pt idx="4">
                  <c:v> 11-12</c:v>
                </c:pt>
                <c:pt idx="5">
                  <c:v> 12-13</c:v>
                </c:pt>
                <c:pt idx="6">
                  <c:v> 13-14</c:v>
                </c:pt>
                <c:pt idx="7">
                  <c:v>14-15</c:v>
                </c:pt>
                <c:pt idx="8">
                  <c:v>15-16</c:v>
                </c:pt>
                <c:pt idx="9">
                  <c:v>16-17</c:v>
                </c:pt>
                <c:pt idx="10">
                  <c:v>17-18</c:v>
                </c:pt>
                <c:pt idx="11">
                  <c:v>18-19</c:v>
                </c:pt>
                <c:pt idx="12">
                  <c:v>19-20</c:v>
                </c:pt>
              </c:strCache>
            </c:strRef>
          </c:cat>
          <c:val>
            <c:numRef>
              <c:f>Prévisions!$H$7:$AA$7</c:f>
              <c:numCache>
                <c:formatCode>0</c:formatCode>
                <c:ptCount val="13"/>
                <c:pt idx="0">
                  <c:v>646</c:v>
                </c:pt>
                <c:pt idx="1">
                  <c:v>665</c:v>
                </c:pt>
                <c:pt idx="2">
                  <c:v>653</c:v>
                </c:pt>
                <c:pt idx="3">
                  <c:v>644</c:v>
                </c:pt>
                <c:pt idx="4">
                  <c:v>619</c:v>
                </c:pt>
                <c:pt idx="5">
                  <c:v>631</c:v>
                </c:pt>
                <c:pt idx="6">
                  <c:v>623</c:v>
                </c:pt>
                <c:pt idx="7">
                  <c:v>629</c:v>
                </c:pt>
                <c:pt idx="8">
                  <c:v>640</c:v>
                </c:pt>
                <c:pt idx="9">
                  <c:v>654</c:v>
                </c:pt>
                <c:pt idx="10">
                  <c:v>649</c:v>
                </c:pt>
                <c:pt idx="11">
                  <c:v>660</c:v>
                </c:pt>
                <c:pt idx="12">
                  <c:v>633.11989992875112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0B0-40FF-9D7E-DBA3823579E9}"/>
            </c:ext>
          </c:extLst>
        </c:ser>
        <c:ser>
          <c:idx val="4"/>
          <c:order val="4"/>
          <c:tx>
            <c:strRef>
              <c:f>Prévisions!$B$6</c:f>
              <c:strCache>
                <c:ptCount val="1"/>
                <c:pt idx="0">
                  <c:v>GEORGES SEURAT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Prévisions!$H$3:$AA$3</c:f>
              <c:strCache>
                <c:ptCount val="13"/>
                <c:pt idx="0">
                  <c:v> 07-08</c:v>
                </c:pt>
                <c:pt idx="1">
                  <c:v> 08-09</c:v>
                </c:pt>
                <c:pt idx="2">
                  <c:v> 09-10</c:v>
                </c:pt>
                <c:pt idx="3">
                  <c:v> 10-11</c:v>
                </c:pt>
                <c:pt idx="4">
                  <c:v> 11-12</c:v>
                </c:pt>
                <c:pt idx="5">
                  <c:v> 12-13</c:v>
                </c:pt>
                <c:pt idx="6">
                  <c:v> 13-14</c:v>
                </c:pt>
                <c:pt idx="7">
                  <c:v>14-15</c:v>
                </c:pt>
                <c:pt idx="8">
                  <c:v>15-16</c:v>
                </c:pt>
                <c:pt idx="9">
                  <c:v>16-17</c:v>
                </c:pt>
                <c:pt idx="10">
                  <c:v>17-18</c:v>
                </c:pt>
                <c:pt idx="11">
                  <c:v>18-19</c:v>
                </c:pt>
                <c:pt idx="12">
                  <c:v>19-20</c:v>
                </c:pt>
              </c:strCache>
            </c:strRef>
          </c:cat>
          <c:val>
            <c:numRef>
              <c:f>Prévisions!$H$6:$AA$6</c:f>
              <c:numCache>
                <c:formatCode>0</c:formatCode>
                <c:ptCount val="13"/>
                <c:pt idx="0">
                  <c:v>683</c:v>
                </c:pt>
                <c:pt idx="1">
                  <c:v>787</c:v>
                </c:pt>
                <c:pt idx="2">
                  <c:v>621</c:v>
                </c:pt>
                <c:pt idx="3">
                  <c:v>609</c:v>
                </c:pt>
                <c:pt idx="4">
                  <c:v>606</c:v>
                </c:pt>
                <c:pt idx="5">
                  <c:v>613</c:v>
                </c:pt>
                <c:pt idx="6">
                  <c:v>598</c:v>
                </c:pt>
                <c:pt idx="7">
                  <c:v>570</c:v>
                </c:pt>
                <c:pt idx="8">
                  <c:v>591</c:v>
                </c:pt>
                <c:pt idx="9">
                  <c:v>591</c:v>
                </c:pt>
                <c:pt idx="10">
                  <c:v>574</c:v>
                </c:pt>
                <c:pt idx="11">
                  <c:v>625</c:v>
                </c:pt>
                <c:pt idx="12">
                  <c:v>610.63901694788819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0B0-40FF-9D7E-DBA3823579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582720"/>
        <c:axId val="57584256"/>
      </c:lineChart>
      <c:catAx>
        <c:axId val="5758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7584256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57584256"/>
        <c:scaling>
          <c:orientation val="minMax"/>
          <c:max val="850"/>
          <c:min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7582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969858315397064"/>
          <c:y val="0.659012732384611"/>
          <c:w val="0.80999159369789908"/>
          <c:h val="0.130296881781179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fr-FR"/>
              <a:t>Evolution des effectifs par collège</a:t>
            </a:r>
          </a:p>
        </c:rich>
      </c:tx>
      <c:layout>
        <c:manualLayout>
          <c:xMode val="edge"/>
          <c:yMode val="edge"/>
          <c:x val="0.3966677553044356"/>
          <c:y val="3.25203531837820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066998811403259"/>
          <c:y val="0.16802212488917706"/>
          <c:w val="0.85856183429192467"/>
          <c:h val="0.60162760847415009"/>
        </c:manualLayout>
      </c:layout>
      <c:lineChart>
        <c:grouping val="standard"/>
        <c:varyColors val="0"/>
        <c:ser>
          <c:idx val="0"/>
          <c:order val="0"/>
          <c:tx>
            <c:strRef>
              <c:f>prévision!$B$5</c:f>
              <c:strCache>
                <c:ptCount val="1"/>
                <c:pt idx="0">
                  <c:v>LES BOUVETS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prévision!$J$4:$AA$4</c:f>
              <c:strCache>
                <c:ptCount val="13"/>
                <c:pt idx="0">
                  <c:v> 07-08</c:v>
                </c:pt>
                <c:pt idx="1">
                  <c:v> 08-09</c:v>
                </c:pt>
                <c:pt idx="2">
                  <c:v> 09-10</c:v>
                </c:pt>
                <c:pt idx="3">
                  <c:v> 10-11</c:v>
                </c:pt>
                <c:pt idx="4">
                  <c:v> 11-12</c:v>
                </c:pt>
                <c:pt idx="5">
                  <c:v> 12-13</c:v>
                </c:pt>
                <c:pt idx="6">
                  <c:v>13-14</c:v>
                </c:pt>
                <c:pt idx="7">
                  <c:v> 14-15</c:v>
                </c:pt>
                <c:pt idx="8">
                  <c:v>15-16</c:v>
                </c:pt>
                <c:pt idx="9">
                  <c:v>16-17</c:v>
                </c:pt>
                <c:pt idx="10">
                  <c:v>17-18</c:v>
                </c:pt>
                <c:pt idx="11">
                  <c:v>18-19</c:v>
                </c:pt>
                <c:pt idx="12">
                  <c:v>19-20</c:v>
                </c:pt>
              </c:strCache>
            </c:strRef>
          </c:cat>
          <c:val>
            <c:numRef>
              <c:f>prévision!$J$5:$AA$5</c:f>
              <c:numCache>
                <c:formatCode>0</c:formatCode>
                <c:ptCount val="13"/>
                <c:pt idx="0">
                  <c:v>520</c:v>
                </c:pt>
                <c:pt idx="1">
                  <c:v>528</c:v>
                </c:pt>
                <c:pt idx="2">
                  <c:v>532</c:v>
                </c:pt>
                <c:pt idx="3">
                  <c:v>534</c:v>
                </c:pt>
                <c:pt idx="4">
                  <c:v>533</c:v>
                </c:pt>
                <c:pt idx="5">
                  <c:v>536</c:v>
                </c:pt>
                <c:pt idx="6">
                  <c:v>529</c:v>
                </c:pt>
                <c:pt idx="7">
                  <c:v>536</c:v>
                </c:pt>
                <c:pt idx="8">
                  <c:v>508</c:v>
                </c:pt>
                <c:pt idx="9">
                  <c:v>472</c:v>
                </c:pt>
                <c:pt idx="10">
                  <c:v>461</c:v>
                </c:pt>
                <c:pt idx="11">
                  <c:v>468</c:v>
                </c:pt>
                <c:pt idx="12">
                  <c:v>497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83-4F7F-8A52-E8BC6B0714CB}"/>
            </c:ext>
          </c:extLst>
        </c:ser>
        <c:ser>
          <c:idx val="1"/>
          <c:order val="1"/>
          <c:tx>
            <c:strRef>
              <c:f>prévision!$B$6</c:f>
              <c:strCache>
                <c:ptCount val="1"/>
                <c:pt idx="0">
                  <c:v>MARÉCHAL LECLERC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prévision!$J$4:$AA$4</c:f>
              <c:strCache>
                <c:ptCount val="13"/>
                <c:pt idx="0">
                  <c:v> 07-08</c:v>
                </c:pt>
                <c:pt idx="1">
                  <c:v> 08-09</c:v>
                </c:pt>
                <c:pt idx="2">
                  <c:v> 09-10</c:v>
                </c:pt>
                <c:pt idx="3">
                  <c:v> 10-11</c:v>
                </c:pt>
                <c:pt idx="4">
                  <c:v> 11-12</c:v>
                </c:pt>
                <c:pt idx="5">
                  <c:v> 12-13</c:v>
                </c:pt>
                <c:pt idx="6">
                  <c:v>13-14</c:v>
                </c:pt>
                <c:pt idx="7">
                  <c:v> 14-15</c:v>
                </c:pt>
                <c:pt idx="8">
                  <c:v>15-16</c:v>
                </c:pt>
                <c:pt idx="9">
                  <c:v>16-17</c:v>
                </c:pt>
                <c:pt idx="10">
                  <c:v>17-18</c:v>
                </c:pt>
                <c:pt idx="11">
                  <c:v>18-19</c:v>
                </c:pt>
                <c:pt idx="12">
                  <c:v>19-20</c:v>
                </c:pt>
              </c:strCache>
            </c:strRef>
          </c:cat>
          <c:val>
            <c:numRef>
              <c:f>prévision!$J$6:$AA$6</c:f>
              <c:numCache>
                <c:formatCode>0</c:formatCode>
                <c:ptCount val="13"/>
                <c:pt idx="0">
                  <c:v>753</c:v>
                </c:pt>
                <c:pt idx="1">
                  <c:v>756</c:v>
                </c:pt>
                <c:pt idx="2">
                  <c:v>774</c:v>
                </c:pt>
                <c:pt idx="3">
                  <c:v>773</c:v>
                </c:pt>
                <c:pt idx="4">
                  <c:v>770</c:v>
                </c:pt>
                <c:pt idx="5">
                  <c:v>740</c:v>
                </c:pt>
                <c:pt idx="6">
                  <c:v>712</c:v>
                </c:pt>
                <c:pt idx="7">
                  <c:v>705</c:v>
                </c:pt>
                <c:pt idx="8">
                  <c:v>694</c:v>
                </c:pt>
                <c:pt idx="9">
                  <c:v>701</c:v>
                </c:pt>
                <c:pt idx="10">
                  <c:v>741</c:v>
                </c:pt>
                <c:pt idx="11">
                  <c:v>754</c:v>
                </c:pt>
                <c:pt idx="12">
                  <c:v>768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83-4F7F-8A52-E8BC6B0714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3661440"/>
        <c:axId val="133662976"/>
      </c:lineChart>
      <c:catAx>
        <c:axId val="13366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3662976"/>
        <c:crosses val="autoZero"/>
        <c:auto val="1"/>
        <c:lblAlgn val="ctr"/>
        <c:lblOffset val="100"/>
        <c:noMultiLvlLbl val="0"/>
      </c:catAx>
      <c:valAx>
        <c:axId val="133662976"/>
        <c:scaling>
          <c:orientation val="minMax"/>
          <c:min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366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1270186995698872"/>
          <c:y val="0.65679812451289554"/>
          <c:w val="0.54942961900539222"/>
          <c:h val="7.64355482774296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734584450402145"/>
          <c:y val="5.8962332052361316E-2"/>
          <c:w val="0.85388739946380698"/>
          <c:h val="0.73113291744928033"/>
        </c:manualLayout>
      </c:layout>
      <c:lineChart>
        <c:grouping val="standard"/>
        <c:varyColors val="0"/>
        <c:ser>
          <c:idx val="0"/>
          <c:order val="0"/>
          <c:tx>
            <c:strRef>
              <c:f>prévision!$B$5</c:f>
              <c:strCache>
                <c:ptCount val="1"/>
                <c:pt idx="0">
                  <c:v>ÉDOUARD MANET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prévision!$J$4:$AA$4</c:f>
              <c:strCache>
                <c:ptCount val="13"/>
                <c:pt idx="0">
                  <c:v> 07-08</c:v>
                </c:pt>
                <c:pt idx="1">
                  <c:v> 08-09</c:v>
                </c:pt>
                <c:pt idx="2">
                  <c:v> 09-10</c:v>
                </c:pt>
                <c:pt idx="3">
                  <c:v> 10-11</c:v>
                </c:pt>
                <c:pt idx="4">
                  <c:v> 11-12</c:v>
                </c:pt>
                <c:pt idx="5">
                  <c:v> 12-13</c:v>
                </c:pt>
                <c:pt idx="6">
                  <c:v>13-14</c:v>
                </c:pt>
                <c:pt idx="7">
                  <c:v>14-15</c:v>
                </c:pt>
                <c:pt idx="8">
                  <c:v>15-16</c:v>
                </c:pt>
                <c:pt idx="9">
                  <c:v>16-17</c:v>
                </c:pt>
                <c:pt idx="10">
                  <c:v>17-18</c:v>
                </c:pt>
                <c:pt idx="11">
                  <c:v>18-19</c:v>
                </c:pt>
                <c:pt idx="12">
                  <c:v>19-20</c:v>
                </c:pt>
              </c:strCache>
            </c:strRef>
          </c:cat>
          <c:val>
            <c:numRef>
              <c:f>prévision!$J$5:$AA$5</c:f>
              <c:numCache>
                <c:formatCode>0</c:formatCode>
                <c:ptCount val="13"/>
                <c:pt idx="0">
                  <c:v>592</c:v>
                </c:pt>
                <c:pt idx="1">
                  <c:v>596</c:v>
                </c:pt>
                <c:pt idx="2">
                  <c:v>583</c:v>
                </c:pt>
                <c:pt idx="3">
                  <c:v>561</c:v>
                </c:pt>
                <c:pt idx="4">
                  <c:v>579</c:v>
                </c:pt>
                <c:pt idx="5">
                  <c:v>556</c:v>
                </c:pt>
                <c:pt idx="6">
                  <c:v>581</c:v>
                </c:pt>
                <c:pt idx="7">
                  <c:v>607</c:v>
                </c:pt>
                <c:pt idx="8">
                  <c:v>626</c:v>
                </c:pt>
                <c:pt idx="9">
                  <c:v>629</c:v>
                </c:pt>
                <c:pt idx="10">
                  <c:v>656</c:v>
                </c:pt>
                <c:pt idx="11">
                  <c:v>670</c:v>
                </c:pt>
                <c:pt idx="12">
                  <c:v>715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68B-40EA-B410-EDAEE0C2FB0E}"/>
            </c:ext>
          </c:extLst>
        </c:ser>
        <c:ser>
          <c:idx val="1"/>
          <c:order val="1"/>
          <c:tx>
            <c:strRef>
              <c:f>prévision!$B$6</c:f>
              <c:strCache>
                <c:ptCount val="1"/>
                <c:pt idx="0">
                  <c:v>GEORGES POMPIDOU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prévision!$J$4:$AA$4</c:f>
              <c:strCache>
                <c:ptCount val="13"/>
                <c:pt idx="0">
                  <c:v> 07-08</c:v>
                </c:pt>
                <c:pt idx="1">
                  <c:v> 08-09</c:v>
                </c:pt>
                <c:pt idx="2">
                  <c:v> 09-10</c:v>
                </c:pt>
                <c:pt idx="3">
                  <c:v> 10-11</c:v>
                </c:pt>
                <c:pt idx="4">
                  <c:v> 11-12</c:v>
                </c:pt>
                <c:pt idx="5">
                  <c:v> 12-13</c:v>
                </c:pt>
                <c:pt idx="6">
                  <c:v>13-14</c:v>
                </c:pt>
                <c:pt idx="7">
                  <c:v>14-15</c:v>
                </c:pt>
                <c:pt idx="8">
                  <c:v>15-16</c:v>
                </c:pt>
                <c:pt idx="9">
                  <c:v>16-17</c:v>
                </c:pt>
                <c:pt idx="10">
                  <c:v>17-18</c:v>
                </c:pt>
                <c:pt idx="11">
                  <c:v>18-19</c:v>
                </c:pt>
                <c:pt idx="12">
                  <c:v>19-20</c:v>
                </c:pt>
              </c:strCache>
            </c:strRef>
          </c:cat>
          <c:val>
            <c:numRef>
              <c:f>prévision!$J$6:$AA$6</c:f>
              <c:numCache>
                <c:formatCode>0</c:formatCode>
                <c:ptCount val="13"/>
                <c:pt idx="0">
                  <c:v>598</c:v>
                </c:pt>
                <c:pt idx="1">
                  <c:v>568</c:v>
                </c:pt>
                <c:pt idx="2">
                  <c:v>525</c:v>
                </c:pt>
                <c:pt idx="3">
                  <c:v>514</c:v>
                </c:pt>
                <c:pt idx="4">
                  <c:v>495</c:v>
                </c:pt>
                <c:pt idx="5">
                  <c:v>525</c:v>
                </c:pt>
                <c:pt idx="6">
                  <c:v>547</c:v>
                </c:pt>
                <c:pt idx="7">
                  <c:v>563</c:v>
                </c:pt>
                <c:pt idx="8">
                  <c:v>554</c:v>
                </c:pt>
                <c:pt idx="9">
                  <c:v>509</c:v>
                </c:pt>
                <c:pt idx="10">
                  <c:v>547</c:v>
                </c:pt>
                <c:pt idx="11">
                  <c:v>589</c:v>
                </c:pt>
                <c:pt idx="12">
                  <c:v>599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8B-40EA-B410-EDAEE0C2FB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7463808"/>
        <c:axId val="107465728"/>
      </c:lineChart>
      <c:catAx>
        <c:axId val="107463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74657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7465728"/>
        <c:scaling>
          <c:orientation val="minMax"/>
          <c:min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7463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3787947495731634"/>
          <c:y val="0.63453835326767016"/>
          <c:w val="0.82682030092221326"/>
          <c:h val="7.72545543606091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CB296-7029-4AC8-BCBC-2B8127BE9E39}" type="datetimeFigureOut">
              <a:rPr lang="fr-FR" smtClean="0"/>
              <a:t>06/02/2020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70BFB-226D-4939-941D-8BBCC11AE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9268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7347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93849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89229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52444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49673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09027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64317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00041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43966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29519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208088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46031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69849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82318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405859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860958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717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09650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62323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532080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17057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76076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8930263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793048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797861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197495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423222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2523695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6718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160965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90637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079700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867117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4253675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4802097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573932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159542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203454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219419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2745850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380637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02811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2503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720060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027962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96911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96496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538288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533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57376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51709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3" descr="Fond Power.psd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3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 6" descr="Logo HdS 2014.ps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4863"/>
            <a:ext cx="304800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395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482600" y="5600700"/>
            <a:ext cx="10210800" cy="1803400"/>
          </a:xfrm>
          <a:prstGeom prst="rect">
            <a:avLst/>
          </a:prstGeom>
          <a:solidFill>
            <a:srgbClr val="0072BA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pic>
        <p:nvPicPr>
          <p:cNvPr id="1027" name="Image 6" descr="Logo HdS 2014.psd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5888038"/>
            <a:ext cx="3048001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182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3" descr="Fond Power.psd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3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 6" descr="Logo HdS 2014.ps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4863"/>
            <a:ext cx="304800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277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482600" y="5600700"/>
            <a:ext cx="10210800" cy="1803400"/>
          </a:xfrm>
          <a:prstGeom prst="rect">
            <a:avLst/>
          </a:prstGeom>
          <a:solidFill>
            <a:srgbClr val="0072BA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pic>
        <p:nvPicPr>
          <p:cNvPr id="1027" name="Image 6" descr="Logo HdS 2014.psd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5888038"/>
            <a:ext cx="3048001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52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272808" cy="3240360"/>
          </a:xfrm>
        </p:spPr>
        <p:txBody>
          <a:bodyPr/>
          <a:lstStyle/>
          <a:p>
            <a:pPr algn="l"/>
            <a:r>
              <a:rPr lang="fr-FR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Conseil Départemental de l’Education Nationale </a:t>
            </a:r>
            <a:br>
              <a:rPr lang="fr-FR" sz="2400" b="1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fr-FR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Vendredi 31 janvier 2020</a:t>
            </a:r>
            <a:br>
              <a:rPr lang="fr-FR" sz="2400" b="1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fr-FR" sz="2400" b="1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fr-FR" sz="2400" b="1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fr-FR" sz="2000" dirty="0">
                <a:solidFill>
                  <a:schemeClr val="bg1"/>
                </a:solidFill>
                <a:latin typeface="Trebuchet MS" panose="020B0603020202020204" pitchFamily="34" charset="0"/>
              </a:rPr>
              <a:t>Refonte de la sectorisation des communes de Bagneux, Boulogne-Billancourt, Courbevoie, Issy-les-Moulineaux, Puteaux, Villeneuve-la Garenne</a:t>
            </a:r>
            <a:br>
              <a:rPr lang="fr-FR" sz="24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fr-FR" sz="24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fr-FR" sz="24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fr-FR" sz="1600" dirty="0">
                <a:solidFill>
                  <a:schemeClr val="bg1"/>
                </a:solidFill>
                <a:latin typeface="Trebuchet MS" panose="020B0603020202020204" pitchFamily="34" charset="0"/>
              </a:rPr>
              <a:t>Direction de l’Education, de la Citoyenneté et des Collèges</a:t>
            </a:r>
            <a:endParaRPr lang="fr-FR" sz="1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ZoneTexte 6"/>
          <p:cNvSpPr txBox="1">
            <a:spLocks noChangeArrowheads="1"/>
          </p:cNvSpPr>
          <p:nvPr/>
        </p:nvSpPr>
        <p:spPr bwMode="auto">
          <a:xfrm>
            <a:off x="5740400" y="6042025"/>
            <a:ext cx="342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eaLnBrk="1" hangingPunct="1"/>
            <a:r>
              <a:rPr lang="fr-FR" altLang="fr-FR" b="1" dirty="0">
                <a:solidFill>
                  <a:schemeClr val="bg1"/>
                </a:solidFill>
                <a:latin typeface="Trebuchet MS" pitchFamily="-105" charset="0"/>
              </a:rPr>
              <a:t>www.hauts-de-seine.fr</a:t>
            </a:r>
          </a:p>
        </p:txBody>
      </p:sp>
    </p:spTree>
    <p:extLst>
      <p:ext uri="{BB962C8B-B14F-4D97-AF65-F5344CB8AC3E}">
        <p14:creationId xmlns:p14="http://schemas.microsoft.com/office/powerpoint/2010/main" val="608672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oneTexte 5"/>
          <p:cNvSpPr txBox="1">
            <a:spLocks noChangeArrowheads="1"/>
          </p:cNvSpPr>
          <p:nvPr/>
        </p:nvSpPr>
        <p:spPr bwMode="auto">
          <a:xfrm>
            <a:off x="1115616" y="2852936"/>
            <a:ext cx="673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marL="457200" indent="-457200" defTabSz="457200" eaLnBrk="1" fontAlgn="base" hangingPunct="1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fr-FR" sz="2400" b="1" dirty="0">
                <a:solidFill>
                  <a:srgbClr val="FFFFFF"/>
                </a:solidFill>
                <a:latin typeface="Trebuchet MS" panose="020B0603020202020204" pitchFamily="34" charset="0"/>
              </a:rPr>
              <a:t>Refonte de la sectorisation des collèges de  Boulogne-Billancourt</a:t>
            </a:r>
          </a:p>
        </p:txBody>
      </p:sp>
      <p:sp>
        <p:nvSpPr>
          <p:cNvPr id="3075" name="ZoneTexte 6"/>
          <p:cNvSpPr txBox="1">
            <a:spLocks noChangeArrowheads="1"/>
          </p:cNvSpPr>
          <p:nvPr/>
        </p:nvSpPr>
        <p:spPr bwMode="auto">
          <a:xfrm>
            <a:off x="5740400" y="6042025"/>
            <a:ext cx="342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b="1">
                <a:solidFill>
                  <a:srgbClr val="FFFFFF"/>
                </a:solidFill>
                <a:latin typeface="Trebuchet MS" pitchFamily="-105" charset="0"/>
              </a:rPr>
              <a:t>www.hauts-de-seine.fr</a:t>
            </a:r>
          </a:p>
        </p:txBody>
      </p:sp>
    </p:spTree>
    <p:extLst>
      <p:ext uri="{BB962C8B-B14F-4D97-AF65-F5344CB8AC3E}">
        <p14:creationId xmlns:p14="http://schemas.microsoft.com/office/powerpoint/2010/main" val="411992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oneTexte 7"/>
          <p:cNvSpPr txBox="1">
            <a:spLocks noChangeArrowheads="1"/>
          </p:cNvSpPr>
          <p:nvPr/>
        </p:nvSpPr>
        <p:spPr bwMode="auto">
          <a:xfrm>
            <a:off x="850900" y="520700"/>
            <a:ext cx="751840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eaLnBrk="1" hangingPunct="1">
              <a:defRPr/>
            </a:pPr>
            <a:r>
              <a:rPr lang="fr-FR" altLang="fr-FR" sz="2400" b="1" dirty="0">
                <a:solidFill>
                  <a:srgbClr val="0072BA"/>
                </a:solidFill>
                <a:latin typeface="Trebuchet MS" pitchFamily="-105" charset="0"/>
              </a:rPr>
              <a:t>Constat</a:t>
            </a:r>
          </a:p>
          <a:p>
            <a:pPr eaLnBrk="1" hangingPunct="1">
              <a:defRPr/>
            </a:pPr>
            <a:endParaRPr lang="fr-FR" altLang="fr-FR" b="1" dirty="0">
              <a:solidFill>
                <a:srgbClr val="0072BA"/>
              </a:solidFill>
              <a:latin typeface="Trebuchet MS" pitchFamily="-105" charset="0"/>
            </a:endParaRPr>
          </a:p>
          <a:p>
            <a:pPr>
              <a:lnSpc>
                <a:spcPct val="90000"/>
              </a:lnSpc>
              <a:defRPr/>
            </a:pPr>
            <a:r>
              <a:rPr lang="fr-FR" altLang="fr-FR" sz="2000" dirty="0">
                <a:latin typeface="Trebuchet MS" panose="020B0603020202020204" pitchFamily="34" charset="0"/>
                <a:ea typeface="ＭＳ Ｐゴシック" pitchFamily="34" charset="-128"/>
              </a:rPr>
              <a:t>Quatre collèges sur la commune de Boulogne-Billancourt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sz="2000" dirty="0">
                <a:latin typeface="Trebuchet MS" panose="020B0603020202020204" pitchFamily="34" charset="0"/>
                <a:ea typeface="ＭＳ Ｐゴシック" pitchFamily="34" charset="-128"/>
              </a:rPr>
              <a:t>Collège Paul Landowski, d’une capacité de 700 places;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sz="2000" dirty="0">
                <a:latin typeface="Trebuchet MS" panose="020B0603020202020204" pitchFamily="34" charset="0"/>
                <a:ea typeface="ＭＳ Ｐゴシック" pitchFamily="34" charset="-128"/>
              </a:rPr>
              <a:t>Collège Bartholdi, d’une capacité de 500 places;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sz="2000" dirty="0">
                <a:latin typeface="Trebuchet MS" panose="020B0603020202020204" pitchFamily="34" charset="0"/>
                <a:ea typeface="ＭＳ Ｐゴシック" pitchFamily="34" charset="-128"/>
              </a:rPr>
              <a:t>Collège Jean Renoir, d’une capacité de 600 places;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sz="2000" dirty="0">
                <a:latin typeface="Trebuchet MS" panose="020B0603020202020204" pitchFamily="34" charset="0"/>
                <a:ea typeface="ＭＳ Ｐゴシック" pitchFamily="34" charset="-128"/>
              </a:rPr>
              <a:t>Collège Jacqueline Auriol, d’une capacité de 600 places.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fr-FR" altLang="fr-FR" sz="2000" dirty="0">
              <a:latin typeface="Trebuchet MS" panose="020B0603020202020204" pitchFamily="34" charset="0"/>
              <a:ea typeface="ＭＳ Ｐゴシック" pitchFamily="34" charset="-128"/>
            </a:endParaRPr>
          </a:p>
          <a:p>
            <a:pPr>
              <a:lnSpc>
                <a:spcPct val="90000"/>
              </a:lnSpc>
              <a:defRPr/>
            </a:pPr>
            <a:endParaRPr lang="fr-FR" altLang="fr-FR" sz="2000" dirty="0">
              <a:latin typeface="Trebuchet MS" panose="020B0603020202020204" pitchFamily="34" charset="0"/>
              <a:ea typeface="ＭＳ Ｐゴシック" pitchFamily="34" charset="-128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sz="2000" dirty="0">
                <a:latin typeface="Trebuchet MS" panose="020B0603020202020204" pitchFamily="34" charset="0"/>
                <a:ea typeface="ＭＳ Ｐゴシック" pitchFamily="34" charset="-128"/>
              </a:rPr>
              <a:t>Les effectifs du collège Jean Renoir ont augmenté progressivement et vont continuer d’augmenter avec la livraison des logements du quartier Ile Seguin Rives de Seine.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fr-FR" altLang="fr-FR" sz="2000" dirty="0">
              <a:latin typeface="Trebuchet MS" panose="020B0603020202020204" pitchFamily="34" charset="0"/>
              <a:ea typeface="ＭＳ Ｐゴシック" pitchFamily="34" charset="-128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sz="2000" dirty="0">
                <a:latin typeface="Trebuchet MS" panose="020B0603020202020204" pitchFamily="34" charset="0"/>
                <a:ea typeface="ＭＳ Ｐゴシック" pitchFamily="34" charset="-128"/>
              </a:rPr>
              <a:t>En parallèle les effectifs du collège Jacqueline Auriol se réduisent</a:t>
            </a:r>
            <a:endParaRPr lang="fr-FR" altLang="fr-FR" dirty="0">
              <a:latin typeface="Trebuchet MS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305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238794"/>
              </p:ext>
            </p:extLst>
          </p:nvPr>
        </p:nvGraphicFramePr>
        <p:xfrm>
          <a:off x="467544" y="332656"/>
          <a:ext cx="7992885" cy="1872208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794983">
                  <a:extLst>
                    <a:ext uri="{9D8B030D-6E8A-4147-A177-3AD203B41FA5}">
                      <a16:colId xmlns:a16="http://schemas.microsoft.com/office/drawing/2014/main" val="2220385353"/>
                    </a:ext>
                  </a:extLst>
                </a:gridCol>
                <a:gridCol w="1126226">
                  <a:extLst>
                    <a:ext uri="{9D8B030D-6E8A-4147-A177-3AD203B41FA5}">
                      <a16:colId xmlns:a16="http://schemas.microsoft.com/office/drawing/2014/main" val="792222240"/>
                    </a:ext>
                  </a:extLst>
                </a:gridCol>
                <a:gridCol w="467052">
                  <a:extLst>
                    <a:ext uri="{9D8B030D-6E8A-4147-A177-3AD203B41FA5}">
                      <a16:colId xmlns:a16="http://schemas.microsoft.com/office/drawing/2014/main" val="4119622292"/>
                    </a:ext>
                  </a:extLst>
                </a:gridCol>
                <a:gridCol w="467052">
                  <a:extLst>
                    <a:ext uri="{9D8B030D-6E8A-4147-A177-3AD203B41FA5}">
                      <a16:colId xmlns:a16="http://schemas.microsoft.com/office/drawing/2014/main" val="856497584"/>
                    </a:ext>
                  </a:extLst>
                </a:gridCol>
                <a:gridCol w="467052">
                  <a:extLst>
                    <a:ext uri="{9D8B030D-6E8A-4147-A177-3AD203B41FA5}">
                      <a16:colId xmlns:a16="http://schemas.microsoft.com/office/drawing/2014/main" val="1211115098"/>
                    </a:ext>
                  </a:extLst>
                </a:gridCol>
                <a:gridCol w="467052">
                  <a:extLst>
                    <a:ext uri="{9D8B030D-6E8A-4147-A177-3AD203B41FA5}">
                      <a16:colId xmlns:a16="http://schemas.microsoft.com/office/drawing/2014/main" val="3615988556"/>
                    </a:ext>
                  </a:extLst>
                </a:gridCol>
                <a:gridCol w="467052">
                  <a:extLst>
                    <a:ext uri="{9D8B030D-6E8A-4147-A177-3AD203B41FA5}">
                      <a16:colId xmlns:a16="http://schemas.microsoft.com/office/drawing/2014/main" val="1363143375"/>
                    </a:ext>
                  </a:extLst>
                </a:gridCol>
                <a:gridCol w="467052">
                  <a:extLst>
                    <a:ext uri="{9D8B030D-6E8A-4147-A177-3AD203B41FA5}">
                      <a16:colId xmlns:a16="http://schemas.microsoft.com/office/drawing/2014/main" val="1517214576"/>
                    </a:ext>
                  </a:extLst>
                </a:gridCol>
                <a:gridCol w="467052">
                  <a:extLst>
                    <a:ext uri="{9D8B030D-6E8A-4147-A177-3AD203B41FA5}">
                      <a16:colId xmlns:a16="http://schemas.microsoft.com/office/drawing/2014/main" val="2189351575"/>
                    </a:ext>
                  </a:extLst>
                </a:gridCol>
                <a:gridCol w="467052">
                  <a:extLst>
                    <a:ext uri="{9D8B030D-6E8A-4147-A177-3AD203B41FA5}">
                      <a16:colId xmlns:a16="http://schemas.microsoft.com/office/drawing/2014/main" val="3136572790"/>
                    </a:ext>
                  </a:extLst>
                </a:gridCol>
                <a:gridCol w="467052">
                  <a:extLst>
                    <a:ext uri="{9D8B030D-6E8A-4147-A177-3AD203B41FA5}">
                      <a16:colId xmlns:a16="http://schemas.microsoft.com/office/drawing/2014/main" val="627673769"/>
                    </a:ext>
                  </a:extLst>
                </a:gridCol>
                <a:gridCol w="467052">
                  <a:extLst>
                    <a:ext uri="{9D8B030D-6E8A-4147-A177-3AD203B41FA5}">
                      <a16:colId xmlns:a16="http://schemas.microsoft.com/office/drawing/2014/main" val="2362751907"/>
                    </a:ext>
                  </a:extLst>
                </a:gridCol>
                <a:gridCol w="467052">
                  <a:extLst>
                    <a:ext uri="{9D8B030D-6E8A-4147-A177-3AD203B41FA5}">
                      <a16:colId xmlns:a16="http://schemas.microsoft.com/office/drawing/2014/main" val="3287815822"/>
                    </a:ext>
                  </a:extLst>
                </a:gridCol>
                <a:gridCol w="467052">
                  <a:extLst>
                    <a:ext uri="{9D8B030D-6E8A-4147-A177-3AD203B41FA5}">
                      <a16:colId xmlns:a16="http://schemas.microsoft.com/office/drawing/2014/main" val="4026228826"/>
                    </a:ext>
                  </a:extLst>
                </a:gridCol>
                <a:gridCol w="467052">
                  <a:extLst>
                    <a:ext uri="{9D8B030D-6E8A-4147-A177-3AD203B41FA5}">
                      <a16:colId xmlns:a16="http://schemas.microsoft.com/office/drawing/2014/main" val="2142464275"/>
                    </a:ext>
                  </a:extLst>
                </a:gridCol>
              </a:tblGrid>
              <a:tr h="2340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u="none" strike="noStrike" dirty="0">
                          <a:effectLst/>
                        </a:rPr>
                        <a:t>EFF/TH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u="none" strike="noStrike">
                          <a:effectLst/>
                        </a:rPr>
                        <a:t>NOMS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u="none" strike="noStrike" dirty="0">
                          <a:effectLst/>
                        </a:rPr>
                        <a:t> 07-08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u="none" strike="noStrike">
                          <a:effectLst/>
                        </a:rPr>
                        <a:t> 08-09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u="none" strike="noStrike">
                          <a:effectLst/>
                        </a:rPr>
                        <a:t> 09-10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u="none" strike="noStrike" dirty="0">
                          <a:effectLst/>
                        </a:rPr>
                        <a:t> 10-11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u="none" strike="noStrike" dirty="0">
                          <a:effectLst/>
                        </a:rPr>
                        <a:t> 11-12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u="none" strike="noStrike">
                          <a:effectLst/>
                        </a:rPr>
                        <a:t> 12-13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u="none" strike="noStrike" dirty="0">
                          <a:effectLst/>
                        </a:rPr>
                        <a:t> 13-14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u="none" strike="noStrike" dirty="0">
                          <a:effectLst/>
                        </a:rPr>
                        <a:t> 14-15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u="none" strike="noStrike" dirty="0">
                          <a:effectLst/>
                        </a:rPr>
                        <a:t> 15-16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u="none" strike="noStrike" dirty="0">
                          <a:effectLst/>
                        </a:rPr>
                        <a:t>16-17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u="none" strike="noStrike" dirty="0">
                          <a:effectLst/>
                        </a:rPr>
                        <a:t>17-18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u="none" strike="noStrike" dirty="0">
                          <a:effectLst/>
                        </a:rPr>
                        <a:t>18-19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u="none" strike="noStrike" dirty="0">
                          <a:effectLst/>
                        </a:rPr>
                        <a:t>19-20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531453"/>
                  </a:ext>
                </a:extLst>
              </a:tr>
              <a:tr h="234026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500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u="none" strike="noStrike" dirty="0">
                          <a:effectLst/>
                        </a:rPr>
                        <a:t>BARTHOLDI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513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487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473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469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493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494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471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475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429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394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402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392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441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03302747"/>
                  </a:ext>
                </a:extLst>
              </a:tr>
              <a:tr h="234026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600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u="none" strike="noStrike" dirty="0">
                          <a:effectLst/>
                        </a:rPr>
                        <a:t>JACQUELINE AURIOL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478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485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485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465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489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478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503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540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547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606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611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611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558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17083383"/>
                  </a:ext>
                </a:extLst>
              </a:tr>
              <a:tr h="234026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600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u="none" strike="noStrike">
                          <a:effectLst/>
                        </a:rPr>
                        <a:t>JEAN RENOIR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451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445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452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494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559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642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706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729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669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643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607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590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641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1606376"/>
                  </a:ext>
                </a:extLst>
              </a:tr>
              <a:tr h="234026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700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u="none" strike="noStrike">
                          <a:effectLst/>
                        </a:rPr>
                        <a:t>PAUL LANDOWSKI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648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630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659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633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577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597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569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564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586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620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672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709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750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48077920"/>
                  </a:ext>
                </a:extLst>
              </a:tr>
              <a:tr h="234026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u="none" strike="noStrike" dirty="0">
                          <a:effectLst/>
                        </a:rPr>
                        <a:t>effectif total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2090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2047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2069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2061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2118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2211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2249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2308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2231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2263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2292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2302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2390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45932898"/>
                  </a:ext>
                </a:extLst>
              </a:tr>
              <a:tr h="234026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u="none" strike="noStrike" dirty="0">
                          <a:effectLst/>
                        </a:rPr>
                        <a:t>capacité accueil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2400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2400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2400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2400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2400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2400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2400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2400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2400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2400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2400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2400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2400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16964734"/>
                  </a:ext>
                </a:extLst>
              </a:tr>
              <a:tr h="23402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u="none" strike="noStrike" dirty="0">
                          <a:effectLst/>
                        </a:rPr>
                        <a:t>taux d'occupation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87,08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85,29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86,21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85,88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88,25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92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94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96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93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94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96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96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100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55328743"/>
                  </a:ext>
                </a:extLst>
              </a:tr>
            </a:tbl>
          </a:graphicData>
        </a:graphic>
      </p:graphicFrame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4803363"/>
              </p:ext>
            </p:extLst>
          </p:nvPr>
        </p:nvGraphicFramePr>
        <p:xfrm>
          <a:off x="1259632" y="2348880"/>
          <a:ext cx="6175449" cy="3163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444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 bwMode="auto">
          <a:xfrm>
            <a:off x="457200" y="722313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fr-FR" altLang="fr-FR" sz="2400" b="1">
                <a:solidFill>
                  <a:srgbClr val="0072BA"/>
                </a:solidFill>
                <a:latin typeface="Trebuchet MS" pitchFamily="-105" charset="0"/>
              </a:rPr>
              <a:t>Objectifs</a:t>
            </a: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457200" y="1628800"/>
            <a:ext cx="8229600" cy="3295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sz="2000" dirty="0">
                <a:latin typeface="Trebuchet MS" pitchFamily="-105" charset="0"/>
              </a:rPr>
              <a:t>Stabiliser les effectifs du collège Jean Renoir</a:t>
            </a:r>
          </a:p>
          <a:p>
            <a:endParaRPr lang="fr-FR" altLang="fr-FR" sz="2000" dirty="0">
              <a:latin typeface="Trebuchet MS" pitchFamily="-105" charset="0"/>
            </a:endParaRPr>
          </a:p>
          <a:p>
            <a:r>
              <a:rPr lang="fr-FR" altLang="fr-FR" sz="2000" dirty="0">
                <a:latin typeface="Trebuchet MS" pitchFamily="-105" charset="0"/>
              </a:rPr>
              <a:t>Anticiper la livraison de futurs programmes immobiliers sur la commune</a:t>
            </a:r>
          </a:p>
          <a:p>
            <a:endParaRPr lang="fr-FR" altLang="fr-FR" sz="2000" dirty="0">
              <a:latin typeface="Trebuchet MS" pitchFamily="-105" charset="0"/>
            </a:endParaRPr>
          </a:p>
          <a:p>
            <a:r>
              <a:rPr lang="fr-FR" altLang="fr-FR" sz="2000" dirty="0">
                <a:latin typeface="Trebuchet MS" pitchFamily="-105" charset="0"/>
              </a:rPr>
              <a:t>Améliorer la correspondance entre les sectorisations du 1</a:t>
            </a:r>
            <a:r>
              <a:rPr lang="fr-FR" altLang="fr-FR" sz="2000" baseline="30000" dirty="0">
                <a:latin typeface="Trebuchet MS" pitchFamily="-105" charset="0"/>
              </a:rPr>
              <a:t>er</a:t>
            </a:r>
            <a:r>
              <a:rPr lang="fr-FR" altLang="fr-FR" sz="2000" dirty="0">
                <a:latin typeface="Trebuchet MS" pitchFamily="-105" charset="0"/>
              </a:rPr>
              <a:t> et du 2</a:t>
            </a:r>
            <a:r>
              <a:rPr lang="fr-FR" altLang="fr-FR" sz="2000" baseline="30000" dirty="0">
                <a:latin typeface="Trebuchet MS" pitchFamily="-105" charset="0"/>
              </a:rPr>
              <a:t>nd</a:t>
            </a:r>
            <a:r>
              <a:rPr lang="fr-FR" altLang="fr-FR" sz="2000" dirty="0">
                <a:latin typeface="Trebuchet MS" pitchFamily="-105" charset="0"/>
              </a:rPr>
              <a:t> degré</a:t>
            </a:r>
          </a:p>
          <a:p>
            <a:endParaRPr lang="fr-FR" altLang="fr-FR" sz="2000" dirty="0">
              <a:latin typeface="Trebuchet MS" pitchFamily="-105" charset="0"/>
            </a:endParaRPr>
          </a:p>
          <a:p>
            <a:pPr marL="342900" lvl="1" indent="-342900">
              <a:buFontTx/>
              <a:buChar char="•"/>
            </a:pPr>
            <a:r>
              <a:rPr lang="fr-FR" altLang="fr-FR" sz="2000" dirty="0">
                <a:latin typeface="Trebuchet MS" pitchFamily="-105" charset="0"/>
              </a:rPr>
              <a:t>Un rééquilibrage progressif à partir de septembre 2020, la nouvelle sectorisation s’appliquant uniquement aux futurs 6</a:t>
            </a:r>
            <a:r>
              <a:rPr lang="fr-FR" altLang="fr-FR" sz="2000" baseline="30000" dirty="0">
                <a:latin typeface="Trebuchet MS" pitchFamily="-105" charset="0"/>
              </a:rPr>
              <a:t>ème</a:t>
            </a:r>
            <a:endParaRPr lang="fr-FR" altLang="fr-FR" sz="2000" dirty="0">
              <a:latin typeface="Trebuchet MS" pitchFamily="-105" charset="0"/>
            </a:endParaRPr>
          </a:p>
          <a:p>
            <a:endParaRPr lang="fr-FR" altLang="fr-FR" sz="2000" dirty="0">
              <a:latin typeface="Trebuchet MS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295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8313" y="2781300"/>
            <a:ext cx="2374900" cy="3683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dirty="0"/>
              <a:t>Sectorisation actuelle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84138"/>
            <a:ext cx="1762125" cy="754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0"/>
            <a:ext cx="55568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77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 bwMode="auto">
          <a:xfrm>
            <a:off x="457200" y="474663"/>
            <a:ext cx="8229600" cy="725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fr-FR" altLang="fr-FR" sz="2400" b="1">
                <a:solidFill>
                  <a:srgbClr val="0072BA"/>
                </a:solidFill>
                <a:latin typeface="Trebuchet MS" pitchFamily="-105" charset="0"/>
              </a:rPr>
              <a:t>Propositions </a:t>
            </a:r>
          </a:p>
        </p:txBody>
      </p:sp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457200" y="1571625"/>
            <a:ext cx="8229600" cy="3914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sz="2000" dirty="0">
                <a:latin typeface="Trebuchet MS" pitchFamily="-105" charset="0"/>
              </a:rPr>
              <a:t>Transférer un secteur correspondant au volume d’</a:t>
            </a:r>
            <a:r>
              <a:rPr lang="fr-FR" altLang="fr-FR" sz="2000" u="sng" dirty="0">
                <a:latin typeface="Trebuchet MS" pitchFamily="-105" charset="0"/>
              </a:rPr>
              <a:t>une classe</a:t>
            </a:r>
            <a:r>
              <a:rPr lang="fr-FR" altLang="fr-FR" sz="2000" dirty="0">
                <a:latin typeface="Trebuchet MS" pitchFamily="-105" charset="0"/>
              </a:rPr>
              <a:t>, </a:t>
            </a:r>
          </a:p>
          <a:p>
            <a:endParaRPr lang="fr-FR" altLang="fr-FR" sz="2000" dirty="0">
              <a:latin typeface="Trebuchet MS" pitchFamily="-105" charset="0"/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fr-FR" altLang="fr-FR" sz="2000" dirty="0">
                <a:latin typeface="Trebuchet MS" pitchFamily="-105" charset="0"/>
              </a:rPr>
              <a:t>Un rééquilibrage progressif à partir de septembre 2020, la nouvelle sectorisation s’appliquant uniquement aux futurs 6</a:t>
            </a:r>
            <a:r>
              <a:rPr lang="fr-FR" altLang="fr-FR" sz="2000" baseline="30000" dirty="0">
                <a:latin typeface="Trebuchet MS" pitchFamily="-105" charset="0"/>
              </a:rPr>
              <a:t>ème</a:t>
            </a:r>
          </a:p>
          <a:p>
            <a:pPr marL="342900" lvl="1" indent="-342900">
              <a:buFont typeface="Arial" charset="0"/>
              <a:buChar char="•"/>
            </a:pPr>
            <a:endParaRPr lang="fr-FR" altLang="fr-FR" sz="2000" baseline="30000" dirty="0">
              <a:latin typeface="Trebuchet MS" pitchFamily="-105" charset="0"/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fr-FR" altLang="fr-FR" sz="2000" dirty="0">
                <a:latin typeface="Trebuchet MS" pitchFamily="-105" charset="0"/>
              </a:rPr>
              <a:t>Correspondance du secteur de l’école Ferdinand Buisson, entièrement sur le collège Jacqueline Auriol.</a:t>
            </a:r>
          </a:p>
          <a:p>
            <a:pPr marL="342900" lvl="1" indent="-342900">
              <a:buFont typeface="Arial" charset="0"/>
              <a:buChar char="•"/>
            </a:pP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278084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85763" y="2565400"/>
            <a:ext cx="2457450" cy="3683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dirty="0"/>
              <a:t>Modification proposée</a:t>
            </a:r>
          </a:p>
        </p:txBody>
      </p:sp>
      <p:sp>
        <p:nvSpPr>
          <p:cNvPr id="3" name="Rectangle 2"/>
          <p:cNvSpPr/>
          <p:nvPr/>
        </p:nvSpPr>
        <p:spPr>
          <a:xfrm>
            <a:off x="238125" y="0"/>
            <a:ext cx="2000250" cy="895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0"/>
            <a:ext cx="5564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82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68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fr-FR" altLang="fr-FR" sz="2400" b="1">
                <a:solidFill>
                  <a:srgbClr val="0072BA"/>
                </a:solidFill>
                <a:latin typeface="Trebuchet MS" pitchFamily="-105" charset="0"/>
              </a:rPr>
              <a:t>Conséquences</a:t>
            </a:r>
          </a:p>
        </p:txBody>
      </p:sp>
      <p:sp>
        <p:nvSpPr>
          <p:cNvPr id="11341" name="ZoneTexte 4"/>
          <p:cNvSpPr txBox="1">
            <a:spLocks noChangeArrowheads="1"/>
          </p:cNvSpPr>
          <p:nvPr/>
        </p:nvSpPr>
        <p:spPr bwMode="auto">
          <a:xfrm>
            <a:off x="457200" y="942975"/>
            <a:ext cx="7848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62865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lvl="1" eaLnBrk="1" hangingPunct="1">
              <a:buFont typeface="Arial" charset="0"/>
              <a:buChar char="•"/>
            </a:pPr>
            <a:r>
              <a:rPr lang="fr-FR" altLang="fr-FR" sz="2400" dirty="0">
                <a:latin typeface="Trebuchet MS" pitchFamily="-105" charset="0"/>
              </a:rPr>
              <a:t>Une stabilisation et réduction des effectifs du collège Jean Renoir</a:t>
            </a:r>
          </a:p>
          <a:p>
            <a:pPr lvl="1" eaLnBrk="1" hangingPunct="1">
              <a:buFont typeface="Arial" charset="0"/>
              <a:buChar char="•"/>
            </a:pPr>
            <a:r>
              <a:rPr lang="fr-FR" altLang="fr-FR" sz="2400" dirty="0">
                <a:latin typeface="Trebuchet MS" pitchFamily="-105" charset="0"/>
              </a:rPr>
              <a:t>En alimentant le secteur du collège Jacqueline Auriol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451630"/>
              </p:ext>
            </p:extLst>
          </p:nvPr>
        </p:nvGraphicFramePr>
        <p:xfrm>
          <a:off x="1259632" y="2512635"/>
          <a:ext cx="6422925" cy="271049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809945">
                  <a:extLst>
                    <a:ext uri="{9D8B030D-6E8A-4147-A177-3AD203B41FA5}">
                      <a16:colId xmlns:a16="http://schemas.microsoft.com/office/drawing/2014/main" val="3528399707"/>
                    </a:ext>
                  </a:extLst>
                </a:gridCol>
                <a:gridCol w="903245">
                  <a:extLst>
                    <a:ext uri="{9D8B030D-6E8A-4147-A177-3AD203B41FA5}">
                      <a16:colId xmlns:a16="http://schemas.microsoft.com/office/drawing/2014/main" val="3866735012"/>
                    </a:ext>
                  </a:extLst>
                </a:gridCol>
                <a:gridCol w="903245">
                  <a:extLst>
                    <a:ext uri="{9D8B030D-6E8A-4147-A177-3AD203B41FA5}">
                      <a16:colId xmlns:a16="http://schemas.microsoft.com/office/drawing/2014/main" val="4007443675"/>
                    </a:ext>
                  </a:extLst>
                </a:gridCol>
                <a:gridCol w="903245">
                  <a:extLst>
                    <a:ext uri="{9D8B030D-6E8A-4147-A177-3AD203B41FA5}">
                      <a16:colId xmlns:a16="http://schemas.microsoft.com/office/drawing/2014/main" val="1304182379"/>
                    </a:ext>
                  </a:extLst>
                </a:gridCol>
                <a:gridCol w="903245">
                  <a:extLst>
                    <a:ext uri="{9D8B030D-6E8A-4147-A177-3AD203B41FA5}">
                      <a16:colId xmlns:a16="http://schemas.microsoft.com/office/drawing/2014/main" val="1110033349"/>
                    </a:ext>
                  </a:extLst>
                </a:gridCol>
              </a:tblGrid>
              <a:tr h="428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18-19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19-20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20-21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21-22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b"/>
                </a:tc>
                <a:extLst>
                  <a:ext uri="{0D108BD9-81ED-4DB2-BD59-A6C34878D82A}">
                    <a16:rowId xmlns:a16="http://schemas.microsoft.com/office/drawing/2014/main" val="1601264281"/>
                  </a:ext>
                </a:extLst>
              </a:tr>
              <a:tr h="324047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SANS MODIFICATION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3853673"/>
                  </a:ext>
                </a:extLst>
              </a:tr>
              <a:tr h="4095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JACQUELINE</a:t>
                      </a:r>
                      <a:r>
                        <a:rPr lang="fr-FR" sz="1100" baseline="0" dirty="0">
                          <a:effectLst/>
                        </a:rPr>
                        <a:t> </a:t>
                      </a:r>
                      <a:r>
                        <a:rPr lang="fr-FR" sz="1100" baseline="0">
                          <a:effectLst/>
                        </a:rPr>
                        <a:t>AURIOL</a:t>
                      </a:r>
                      <a:r>
                        <a:rPr lang="fr-FR" sz="1100">
                          <a:effectLst/>
                        </a:rPr>
                        <a:t> (600</a:t>
                      </a:r>
                      <a:r>
                        <a:rPr lang="fr-FR" sz="1100" dirty="0">
                          <a:effectLst/>
                        </a:rPr>
                        <a:t>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611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558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559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565</a:t>
                      </a:r>
                    </a:p>
                  </a:txBody>
                  <a:tcPr marL="44448" marR="44448" marT="0" marB="0" anchor="ctr"/>
                </a:tc>
                <a:extLst>
                  <a:ext uri="{0D108BD9-81ED-4DB2-BD59-A6C34878D82A}">
                    <a16:rowId xmlns:a16="http://schemas.microsoft.com/office/drawing/2014/main" val="1953918303"/>
                  </a:ext>
                </a:extLst>
              </a:tr>
              <a:tr h="4095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JEAN</a:t>
                      </a:r>
                      <a:r>
                        <a:rPr lang="fr-FR" sz="1100" baseline="0" dirty="0">
                          <a:effectLst/>
                        </a:rPr>
                        <a:t> RENOIR</a:t>
                      </a:r>
                      <a:r>
                        <a:rPr lang="fr-FR" sz="1100" dirty="0">
                          <a:effectLst/>
                        </a:rPr>
                        <a:t> (600)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590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641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650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646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extLst>
                  <a:ext uri="{0D108BD9-81ED-4DB2-BD59-A6C34878D82A}">
                    <a16:rowId xmlns:a16="http://schemas.microsoft.com/office/drawing/2014/main" val="912811056"/>
                  </a:ext>
                </a:extLst>
              </a:tr>
              <a:tr h="319435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AVEC MODIFICATION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028453812"/>
                  </a:ext>
                </a:extLst>
              </a:tr>
              <a:tr h="4095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JACQUELINE AURIOL (600)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611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558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583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595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extLst>
                  <a:ext uri="{0D108BD9-81ED-4DB2-BD59-A6C34878D82A}">
                    <a16:rowId xmlns:a16="http://schemas.microsoft.com/office/drawing/2014/main" val="3434987338"/>
                  </a:ext>
                </a:extLst>
              </a:tr>
              <a:tr h="4095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JEAN</a:t>
                      </a:r>
                      <a:r>
                        <a:rPr lang="fr-FR" sz="1100" baseline="0" dirty="0">
                          <a:effectLst/>
                        </a:rPr>
                        <a:t> RENOIR </a:t>
                      </a:r>
                      <a:r>
                        <a:rPr lang="fr-FR" sz="1100" dirty="0">
                          <a:effectLst/>
                        </a:rPr>
                        <a:t>(600)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590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641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626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608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extLst>
                  <a:ext uri="{0D108BD9-81ED-4DB2-BD59-A6C34878D82A}">
                    <a16:rowId xmlns:a16="http://schemas.microsoft.com/office/drawing/2014/main" val="3235449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0352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oneTexte 5"/>
          <p:cNvSpPr txBox="1">
            <a:spLocks noChangeArrowheads="1"/>
          </p:cNvSpPr>
          <p:nvPr/>
        </p:nvSpPr>
        <p:spPr bwMode="auto">
          <a:xfrm>
            <a:off x="971600" y="2567350"/>
            <a:ext cx="673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marL="457200" indent="-457200" defTabSz="457200" eaLnBrk="1" fontAlgn="base" hangingPunct="1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fr-FR" sz="2400" b="1" dirty="0">
                <a:solidFill>
                  <a:srgbClr val="FFFFFF"/>
                </a:solidFill>
                <a:latin typeface="Trebuchet MS" panose="020B0603020202020204" pitchFamily="34" charset="0"/>
              </a:rPr>
              <a:t>Refonte de la sectorisation des collèges d’ Issy-les-Moulineaux</a:t>
            </a:r>
          </a:p>
        </p:txBody>
      </p:sp>
      <p:sp>
        <p:nvSpPr>
          <p:cNvPr id="3075" name="ZoneTexte 6"/>
          <p:cNvSpPr txBox="1">
            <a:spLocks noChangeArrowheads="1"/>
          </p:cNvSpPr>
          <p:nvPr/>
        </p:nvSpPr>
        <p:spPr bwMode="auto">
          <a:xfrm>
            <a:off x="5740400" y="6042025"/>
            <a:ext cx="342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b="1">
                <a:solidFill>
                  <a:srgbClr val="FFFFFF"/>
                </a:solidFill>
                <a:latin typeface="Trebuchet MS" pitchFamily="-105" charset="0"/>
              </a:rPr>
              <a:t>www.hauts-de-seine.fr</a:t>
            </a:r>
          </a:p>
        </p:txBody>
      </p:sp>
    </p:spTree>
    <p:extLst>
      <p:ext uri="{BB962C8B-B14F-4D97-AF65-F5344CB8AC3E}">
        <p14:creationId xmlns:p14="http://schemas.microsoft.com/office/powerpoint/2010/main" val="1842367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oneTexte 7"/>
          <p:cNvSpPr txBox="1">
            <a:spLocks noChangeArrowheads="1"/>
          </p:cNvSpPr>
          <p:nvPr/>
        </p:nvSpPr>
        <p:spPr bwMode="auto">
          <a:xfrm>
            <a:off x="476250" y="330200"/>
            <a:ext cx="7893050" cy="457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2400" b="1" dirty="0">
                <a:solidFill>
                  <a:srgbClr val="0072BA"/>
                </a:solidFill>
                <a:latin typeface="Trebuchet MS" pitchFamily="-105" charset="0"/>
              </a:rPr>
              <a:t>Constat à Issy-les-Moulineaux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b="1" dirty="0">
              <a:solidFill>
                <a:srgbClr val="0072BA"/>
              </a:solidFill>
              <a:latin typeface="Trebuchet MS" pitchFamily="-105" charset="0"/>
            </a:endParaRPr>
          </a:p>
          <a:p>
            <a:pPr defTabSz="4572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defRPr/>
            </a:pPr>
            <a:r>
              <a:rPr lang="fr-FR" altLang="fr-FR" sz="2000" dirty="0">
                <a:solidFill>
                  <a:srgbClr val="000000"/>
                </a:solidFill>
                <a:latin typeface="Trebuchet MS" panose="020B0603020202020204" pitchFamily="34" charset="0"/>
                <a:ea typeface="ＭＳ Ｐゴシック" pitchFamily="34" charset="-128"/>
              </a:rPr>
              <a:t>Quatre collèges sur la commune d’Issy-les-Moulineaux :</a:t>
            </a:r>
          </a:p>
          <a:p>
            <a:pPr marL="342900" indent="-342900" defTabSz="4572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000" dirty="0">
                <a:solidFill>
                  <a:srgbClr val="000000"/>
                </a:solidFill>
                <a:latin typeface="Trebuchet MS" panose="020B0603020202020204" pitchFamily="34" charset="0"/>
                <a:ea typeface="ＭＳ Ｐゴシック" pitchFamily="34" charset="-128"/>
              </a:rPr>
              <a:t>Collège Henri Matisse, 600 places</a:t>
            </a:r>
          </a:p>
          <a:p>
            <a:pPr marL="342900" indent="-342900" defTabSz="4572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000" dirty="0">
                <a:solidFill>
                  <a:srgbClr val="000000"/>
                </a:solidFill>
                <a:latin typeface="Trebuchet MS" panose="020B0603020202020204" pitchFamily="34" charset="0"/>
                <a:ea typeface="ＭＳ Ｐゴシック" pitchFamily="34" charset="-128"/>
              </a:rPr>
              <a:t>Collège Victor Hugo, 700 places</a:t>
            </a:r>
          </a:p>
          <a:p>
            <a:pPr marL="342900" indent="-342900" defTabSz="4572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000" dirty="0">
                <a:solidFill>
                  <a:srgbClr val="000000"/>
                </a:solidFill>
                <a:latin typeface="Trebuchet MS" panose="020B0603020202020204" pitchFamily="34" charset="0"/>
                <a:ea typeface="ＭＳ Ｐゴシック" pitchFamily="34" charset="-128"/>
              </a:rPr>
              <a:t>Collège Georges Mandel, 550 places</a:t>
            </a:r>
          </a:p>
          <a:p>
            <a:pPr marL="342900" indent="-342900" defTabSz="4572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000" dirty="0">
                <a:solidFill>
                  <a:srgbClr val="000000"/>
                </a:solidFill>
                <a:latin typeface="Trebuchet MS" panose="020B0603020202020204" pitchFamily="34" charset="0"/>
                <a:ea typeface="ＭＳ Ｐゴシック" pitchFamily="34" charset="-128"/>
              </a:rPr>
              <a:t>Collège de la Paix, 500 places</a:t>
            </a:r>
          </a:p>
          <a:p>
            <a:pPr marL="342900" indent="-342900" defTabSz="4572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fr-FR" altLang="fr-FR" sz="2000" dirty="0">
              <a:solidFill>
                <a:srgbClr val="000000"/>
              </a:solidFill>
              <a:latin typeface="Trebuchet MS" panose="020B0603020202020204" pitchFamily="34" charset="0"/>
              <a:ea typeface="ＭＳ Ｐゴシック" pitchFamily="34" charset="-128"/>
            </a:endParaRPr>
          </a:p>
          <a:p>
            <a:pPr defTabSz="4572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defRPr/>
            </a:pPr>
            <a:endParaRPr lang="fr-FR" altLang="fr-FR" sz="2000" dirty="0">
              <a:solidFill>
                <a:srgbClr val="000000"/>
              </a:solidFill>
              <a:latin typeface="Trebuchet MS" panose="020B0603020202020204" pitchFamily="34" charset="0"/>
              <a:ea typeface="ＭＳ Ｐゴシック" pitchFamily="34" charset="-128"/>
            </a:endParaRPr>
          </a:p>
          <a:p>
            <a:pPr marL="342900" indent="-342900" defTabSz="4572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000" dirty="0">
                <a:solidFill>
                  <a:srgbClr val="000000"/>
                </a:solidFill>
                <a:latin typeface="Trebuchet MS" panose="020B0603020202020204" pitchFamily="34" charset="0"/>
                <a:ea typeface="ＭＳ Ｐゴシック" pitchFamily="34" charset="-128"/>
              </a:rPr>
              <a:t>Une montée progressive des effectifs sur tous les collèges d’Issy-les-Moulineaux, et notamment à Georges Mandel</a:t>
            </a:r>
          </a:p>
          <a:p>
            <a:pPr marL="342900" indent="-342900" defTabSz="4572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fr-FR" altLang="fr-FR" sz="2000" dirty="0">
              <a:solidFill>
                <a:srgbClr val="000000"/>
              </a:solidFill>
              <a:latin typeface="Trebuchet MS" panose="020B0603020202020204" pitchFamily="34" charset="0"/>
              <a:ea typeface="ＭＳ Ｐゴシック" pitchFamily="34" charset="-128"/>
            </a:endParaRPr>
          </a:p>
          <a:p>
            <a:pPr marL="342900" indent="-342900" defTabSz="4572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000" dirty="0">
                <a:solidFill>
                  <a:srgbClr val="000000"/>
                </a:solidFill>
                <a:latin typeface="Trebuchet MS" panose="020B0603020202020204" pitchFamily="34" charset="0"/>
                <a:ea typeface="ＭＳ Ｐゴシック" pitchFamily="34" charset="-128"/>
              </a:rPr>
              <a:t>Une capacité d’accueil augmentée au collège La Paix de 200 places à la rentrée 2020, </a:t>
            </a:r>
          </a:p>
        </p:txBody>
      </p:sp>
    </p:spTree>
    <p:extLst>
      <p:ext uri="{BB962C8B-B14F-4D97-AF65-F5344CB8AC3E}">
        <p14:creationId xmlns:p14="http://schemas.microsoft.com/office/powerpoint/2010/main" val="2919317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oneTexte 5"/>
          <p:cNvSpPr txBox="1">
            <a:spLocks noChangeArrowheads="1"/>
          </p:cNvSpPr>
          <p:nvPr/>
        </p:nvSpPr>
        <p:spPr bwMode="auto">
          <a:xfrm>
            <a:off x="799083" y="2132856"/>
            <a:ext cx="6731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marL="457200" indent="-457200" defTabSz="457200" eaLnBrk="1" fontAlgn="base" hangingPunct="1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fr-FR" sz="2400" b="1" dirty="0">
                <a:solidFill>
                  <a:srgbClr val="FFFFFF"/>
                </a:solidFill>
                <a:latin typeface="Trebuchet MS" panose="020B0603020202020204" pitchFamily="34" charset="0"/>
              </a:rPr>
              <a:t>Refonte de la sectorisation des collèges de Bagneux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2400" b="1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3075" name="ZoneTexte 6"/>
          <p:cNvSpPr txBox="1">
            <a:spLocks noChangeArrowheads="1"/>
          </p:cNvSpPr>
          <p:nvPr/>
        </p:nvSpPr>
        <p:spPr bwMode="auto">
          <a:xfrm>
            <a:off x="5740400" y="6042025"/>
            <a:ext cx="342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b="1">
                <a:solidFill>
                  <a:srgbClr val="FFFFFF"/>
                </a:solidFill>
                <a:latin typeface="Trebuchet MS" pitchFamily="-105" charset="0"/>
              </a:rPr>
              <a:t>www.hauts-de-seine.fr</a:t>
            </a:r>
          </a:p>
        </p:txBody>
      </p:sp>
    </p:spTree>
    <p:extLst>
      <p:ext uri="{BB962C8B-B14F-4D97-AF65-F5344CB8AC3E}">
        <p14:creationId xmlns:p14="http://schemas.microsoft.com/office/powerpoint/2010/main" val="1309711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313573"/>
              </p:ext>
            </p:extLst>
          </p:nvPr>
        </p:nvGraphicFramePr>
        <p:xfrm>
          <a:off x="611559" y="188640"/>
          <a:ext cx="7848874" cy="172819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675832">
                  <a:extLst>
                    <a:ext uri="{9D8B030D-6E8A-4147-A177-3AD203B41FA5}">
                      <a16:colId xmlns:a16="http://schemas.microsoft.com/office/drawing/2014/main" val="2122811444"/>
                    </a:ext>
                  </a:extLst>
                </a:gridCol>
                <a:gridCol w="1182707">
                  <a:extLst>
                    <a:ext uri="{9D8B030D-6E8A-4147-A177-3AD203B41FA5}">
                      <a16:colId xmlns:a16="http://schemas.microsoft.com/office/drawing/2014/main" val="1210289862"/>
                    </a:ext>
                  </a:extLst>
                </a:gridCol>
                <a:gridCol w="460795">
                  <a:extLst>
                    <a:ext uri="{9D8B030D-6E8A-4147-A177-3AD203B41FA5}">
                      <a16:colId xmlns:a16="http://schemas.microsoft.com/office/drawing/2014/main" val="2640157945"/>
                    </a:ext>
                  </a:extLst>
                </a:gridCol>
                <a:gridCol w="460795">
                  <a:extLst>
                    <a:ext uri="{9D8B030D-6E8A-4147-A177-3AD203B41FA5}">
                      <a16:colId xmlns:a16="http://schemas.microsoft.com/office/drawing/2014/main" val="2896946944"/>
                    </a:ext>
                  </a:extLst>
                </a:gridCol>
                <a:gridCol w="460795">
                  <a:extLst>
                    <a:ext uri="{9D8B030D-6E8A-4147-A177-3AD203B41FA5}">
                      <a16:colId xmlns:a16="http://schemas.microsoft.com/office/drawing/2014/main" val="153590612"/>
                    </a:ext>
                  </a:extLst>
                </a:gridCol>
                <a:gridCol w="460795">
                  <a:extLst>
                    <a:ext uri="{9D8B030D-6E8A-4147-A177-3AD203B41FA5}">
                      <a16:colId xmlns:a16="http://schemas.microsoft.com/office/drawing/2014/main" val="1396953094"/>
                    </a:ext>
                  </a:extLst>
                </a:gridCol>
                <a:gridCol w="460795">
                  <a:extLst>
                    <a:ext uri="{9D8B030D-6E8A-4147-A177-3AD203B41FA5}">
                      <a16:colId xmlns:a16="http://schemas.microsoft.com/office/drawing/2014/main" val="3381664301"/>
                    </a:ext>
                  </a:extLst>
                </a:gridCol>
                <a:gridCol w="460795">
                  <a:extLst>
                    <a:ext uri="{9D8B030D-6E8A-4147-A177-3AD203B41FA5}">
                      <a16:colId xmlns:a16="http://schemas.microsoft.com/office/drawing/2014/main" val="3360713071"/>
                    </a:ext>
                  </a:extLst>
                </a:gridCol>
                <a:gridCol w="460795">
                  <a:extLst>
                    <a:ext uri="{9D8B030D-6E8A-4147-A177-3AD203B41FA5}">
                      <a16:colId xmlns:a16="http://schemas.microsoft.com/office/drawing/2014/main" val="1995036207"/>
                    </a:ext>
                  </a:extLst>
                </a:gridCol>
                <a:gridCol w="460795">
                  <a:extLst>
                    <a:ext uri="{9D8B030D-6E8A-4147-A177-3AD203B41FA5}">
                      <a16:colId xmlns:a16="http://schemas.microsoft.com/office/drawing/2014/main" val="1901264346"/>
                    </a:ext>
                  </a:extLst>
                </a:gridCol>
                <a:gridCol w="460795">
                  <a:extLst>
                    <a:ext uri="{9D8B030D-6E8A-4147-A177-3AD203B41FA5}">
                      <a16:colId xmlns:a16="http://schemas.microsoft.com/office/drawing/2014/main" val="1825000068"/>
                    </a:ext>
                  </a:extLst>
                </a:gridCol>
                <a:gridCol w="460795">
                  <a:extLst>
                    <a:ext uri="{9D8B030D-6E8A-4147-A177-3AD203B41FA5}">
                      <a16:colId xmlns:a16="http://schemas.microsoft.com/office/drawing/2014/main" val="686213359"/>
                    </a:ext>
                  </a:extLst>
                </a:gridCol>
                <a:gridCol w="460795">
                  <a:extLst>
                    <a:ext uri="{9D8B030D-6E8A-4147-A177-3AD203B41FA5}">
                      <a16:colId xmlns:a16="http://schemas.microsoft.com/office/drawing/2014/main" val="2267492006"/>
                    </a:ext>
                  </a:extLst>
                </a:gridCol>
                <a:gridCol w="460795">
                  <a:extLst>
                    <a:ext uri="{9D8B030D-6E8A-4147-A177-3AD203B41FA5}">
                      <a16:colId xmlns:a16="http://schemas.microsoft.com/office/drawing/2014/main" val="1759404220"/>
                    </a:ext>
                  </a:extLst>
                </a:gridCol>
                <a:gridCol w="460795">
                  <a:extLst>
                    <a:ext uri="{9D8B030D-6E8A-4147-A177-3AD203B41FA5}">
                      <a16:colId xmlns:a16="http://schemas.microsoft.com/office/drawing/2014/main" val="33647169"/>
                    </a:ext>
                  </a:extLst>
                </a:gridCol>
              </a:tblGrid>
              <a:tr h="20738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u="none" strike="noStrike" dirty="0">
                          <a:effectLst/>
                        </a:rPr>
                        <a:t>EFF/TH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u="none" strike="noStrike" dirty="0">
                          <a:effectLst/>
                        </a:rPr>
                        <a:t>NOMS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u="none" strike="noStrike" dirty="0">
                          <a:effectLst/>
                        </a:rPr>
                        <a:t> 07-08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u="none" strike="noStrike" dirty="0">
                          <a:effectLst/>
                        </a:rPr>
                        <a:t> 08-09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u="none" strike="noStrike" dirty="0">
                          <a:effectLst/>
                        </a:rPr>
                        <a:t> 09-10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u="none" strike="noStrike" dirty="0">
                          <a:effectLst/>
                        </a:rPr>
                        <a:t> 10-11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u="none" strike="noStrike" dirty="0">
                          <a:effectLst/>
                        </a:rPr>
                        <a:t> 11-12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u="none" strike="noStrike" dirty="0">
                          <a:effectLst/>
                        </a:rPr>
                        <a:t> 12-13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u="none" strike="noStrike">
                          <a:effectLst/>
                        </a:rPr>
                        <a:t>13-14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u="none" strike="noStrike">
                          <a:effectLst/>
                        </a:rPr>
                        <a:t> 14-15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u="none" strike="noStrike" dirty="0">
                          <a:effectLst/>
                        </a:rPr>
                        <a:t> 15-16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u="none" strike="noStrike" dirty="0">
                          <a:effectLst/>
                        </a:rPr>
                        <a:t>16-17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u="none" strike="noStrike" dirty="0">
                          <a:effectLst/>
                        </a:rPr>
                        <a:t>17-18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u="none" strike="noStrike" dirty="0">
                          <a:effectLst/>
                        </a:rPr>
                        <a:t>18-19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u="none" strike="noStrike" dirty="0">
                          <a:effectLst/>
                        </a:rPr>
                        <a:t>19-20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013927"/>
                  </a:ext>
                </a:extLst>
              </a:tr>
              <a:tr h="207383"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u="none" strike="noStrike" dirty="0">
                          <a:effectLst/>
                        </a:rPr>
                        <a:t>600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u="none" strike="noStrike">
                          <a:effectLst/>
                        </a:rPr>
                        <a:t>GEORGES MANDEL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349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348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385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390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399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411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456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488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500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477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446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443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72452619"/>
                  </a:ext>
                </a:extLst>
              </a:tr>
              <a:tr h="207383"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u="none" strike="noStrike">
                          <a:effectLst/>
                        </a:rPr>
                        <a:t>600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u="none" strike="noStrike" dirty="0">
                          <a:effectLst/>
                        </a:rPr>
                        <a:t>HENRI MATISSE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544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578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597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581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626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626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602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591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555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536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536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539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551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08984103"/>
                  </a:ext>
                </a:extLst>
              </a:tr>
              <a:tr h="207383"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u="none" strike="noStrike">
                          <a:effectLst/>
                        </a:rPr>
                        <a:t>500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u="none" strike="noStrike">
                          <a:effectLst/>
                        </a:rPr>
                        <a:t>LA PAIX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459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456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456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487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485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478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512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522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532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512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526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549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574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8618516"/>
                  </a:ext>
                </a:extLst>
              </a:tr>
              <a:tr h="207383"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u="none" strike="noStrike">
                          <a:effectLst/>
                        </a:rPr>
                        <a:t>600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u="none" strike="noStrike">
                          <a:effectLst/>
                        </a:rPr>
                        <a:t>VICTOR HUGO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580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631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622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625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598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613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568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538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544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539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551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587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581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38643387"/>
                  </a:ext>
                </a:extLst>
              </a:tr>
              <a:tr h="207383"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u="none" strike="noStrike">
                          <a:effectLst/>
                        </a:rPr>
                        <a:t> 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u="none" strike="noStrike">
                          <a:effectLst/>
                        </a:rPr>
                        <a:t>effectif total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1932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2013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2060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2083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2108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2128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2138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2139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2131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2064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2059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2118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2171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1670585"/>
                  </a:ext>
                </a:extLst>
              </a:tr>
              <a:tr h="207383"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u="none" strike="noStrike">
                          <a:effectLst/>
                        </a:rPr>
                        <a:t>2300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u="none" strike="noStrike">
                          <a:effectLst/>
                        </a:rPr>
                        <a:t>capacité accueil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2300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2300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2300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2300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2300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2300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2300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2300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2300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2300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2300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2300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2500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12219235"/>
                  </a:ext>
                </a:extLst>
              </a:tr>
              <a:tr h="27651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>
                          <a:effectLst/>
                        </a:rPr>
                        <a:t> 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u="none" strike="noStrike" dirty="0">
                          <a:effectLst/>
                        </a:rPr>
                        <a:t>taux d'occupation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84,0%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87,5%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89,6%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90,6%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91,7%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92,5%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93,0%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93,0%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92,7%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89,7%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89,5%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92,1%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86,8%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13918642"/>
                  </a:ext>
                </a:extLst>
              </a:tr>
            </a:tbl>
          </a:graphicData>
        </a:graphic>
      </p:graphicFrame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9829769"/>
              </p:ext>
            </p:extLst>
          </p:nvPr>
        </p:nvGraphicFramePr>
        <p:xfrm>
          <a:off x="1691680" y="2060848"/>
          <a:ext cx="5819775" cy="343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7038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 bwMode="auto">
          <a:xfrm>
            <a:off x="482360" y="332656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fr-FR" altLang="fr-FR" sz="2400" b="1" dirty="0">
                <a:solidFill>
                  <a:srgbClr val="0072BA"/>
                </a:solidFill>
                <a:latin typeface="Trebuchet MS" pitchFamily="-105" charset="0"/>
              </a:rPr>
              <a:t>Objectifs</a:t>
            </a: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482360" y="836712"/>
            <a:ext cx="8229600" cy="43204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ts val="400"/>
              </a:spcBef>
              <a:buNone/>
            </a:pPr>
            <a:endParaRPr lang="fr-FR" altLang="fr-FR" sz="2000" dirty="0">
              <a:latin typeface="Trebuchet MS" pitchFamily="-105" charset="0"/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fr-FR" altLang="fr-FR" sz="2000" dirty="0">
                <a:latin typeface="Trebuchet MS" pitchFamily="-105" charset="0"/>
              </a:rPr>
              <a:t>Issy-les-Moulineaux :</a:t>
            </a:r>
          </a:p>
          <a:p>
            <a:pPr>
              <a:spcBef>
                <a:spcPts val="400"/>
              </a:spcBef>
            </a:pPr>
            <a:r>
              <a:rPr lang="fr-FR" altLang="fr-FR" sz="2000" dirty="0">
                <a:latin typeface="Trebuchet MS" pitchFamily="-105" charset="0"/>
              </a:rPr>
              <a:t>Alimenter le collège La Paix dont la capacité d’accueil a été augmentée</a:t>
            </a:r>
          </a:p>
          <a:p>
            <a:pPr>
              <a:spcBef>
                <a:spcPts val="400"/>
              </a:spcBef>
            </a:pPr>
            <a:r>
              <a:rPr lang="fr-FR" altLang="fr-FR" sz="2000" dirty="0">
                <a:latin typeface="Trebuchet MS" pitchFamily="-105" charset="0"/>
              </a:rPr>
              <a:t>Réguler les effectifs du collège Georges Mandel</a:t>
            </a:r>
          </a:p>
          <a:p>
            <a:pPr>
              <a:spcBef>
                <a:spcPts val="400"/>
              </a:spcBef>
            </a:pPr>
            <a:r>
              <a:rPr lang="fr-FR" altLang="fr-FR" sz="2000" dirty="0">
                <a:latin typeface="Trebuchet MS" pitchFamily="-105" charset="0"/>
              </a:rPr>
              <a:t>Améliorer la correspondance entre les sectorisations du 1</a:t>
            </a:r>
            <a:r>
              <a:rPr lang="fr-FR" altLang="fr-FR" sz="2000" baseline="30000" dirty="0">
                <a:latin typeface="Trebuchet MS" pitchFamily="-105" charset="0"/>
              </a:rPr>
              <a:t>er</a:t>
            </a:r>
            <a:r>
              <a:rPr lang="fr-FR" altLang="fr-FR" sz="2000" dirty="0">
                <a:latin typeface="Trebuchet MS" pitchFamily="-105" charset="0"/>
              </a:rPr>
              <a:t> et du 2</a:t>
            </a:r>
            <a:r>
              <a:rPr lang="fr-FR" altLang="fr-FR" sz="2000" baseline="30000" dirty="0">
                <a:latin typeface="Trebuchet MS" pitchFamily="-105" charset="0"/>
              </a:rPr>
              <a:t>nd</a:t>
            </a:r>
            <a:r>
              <a:rPr lang="fr-FR" altLang="fr-FR" sz="2000" dirty="0">
                <a:latin typeface="Trebuchet MS" pitchFamily="-105" charset="0"/>
              </a:rPr>
              <a:t> degré</a:t>
            </a:r>
          </a:p>
          <a:p>
            <a:pPr>
              <a:spcBef>
                <a:spcPts val="400"/>
              </a:spcBef>
            </a:pPr>
            <a:endParaRPr lang="fr-FR" altLang="fr-FR" sz="2000" dirty="0">
              <a:latin typeface="Trebuchet MS" pitchFamily="-105" charset="0"/>
            </a:endParaRPr>
          </a:p>
          <a:p>
            <a:pPr marL="342900" lvl="1" indent="-342900">
              <a:spcBef>
                <a:spcPts val="400"/>
              </a:spcBef>
              <a:buFont typeface="Arial" charset="0"/>
              <a:buChar char="•"/>
            </a:pPr>
            <a:r>
              <a:rPr lang="fr-FR" altLang="fr-FR" sz="2000" dirty="0">
                <a:latin typeface="Trebuchet MS" pitchFamily="-105" charset="0"/>
              </a:rPr>
              <a:t>Un rééquilibrage progressif à partir de septembre 2019, la nouvelle sectorisation s’appliquant uniquement aux futurs 6</a:t>
            </a:r>
            <a:r>
              <a:rPr lang="fr-FR" altLang="fr-FR" sz="2000" baseline="30000" dirty="0">
                <a:latin typeface="Trebuchet MS" pitchFamily="-105" charset="0"/>
              </a:rPr>
              <a:t>ème</a:t>
            </a:r>
            <a:endParaRPr lang="fr-FR" altLang="fr-FR" sz="2000" dirty="0">
              <a:latin typeface="Trebuchet MS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975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8784976" cy="57974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528" y="0"/>
            <a:ext cx="2448272" cy="5486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444208" y="5301208"/>
            <a:ext cx="2374900" cy="3683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000000"/>
                </a:solidFill>
              </a:rPr>
              <a:t>Sectorisation actuelle</a:t>
            </a:r>
          </a:p>
        </p:txBody>
      </p:sp>
    </p:spTree>
    <p:extLst>
      <p:ext uri="{BB962C8B-B14F-4D97-AF65-F5344CB8AC3E}">
        <p14:creationId xmlns:p14="http://schemas.microsoft.com/office/powerpoint/2010/main" val="1519569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 bwMode="auto">
          <a:xfrm>
            <a:off x="457200" y="474663"/>
            <a:ext cx="8229600" cy="725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fr-FR" altLang="fr-FR" sz="2400" b="1" dirty="0">
                <a:solidFill>
                  <a:srgbClr val="0072BA"/>
                </a:solidFill>
                <a:latin typeface="Trebuchet MS" pitchFamily="-105" charset="0"/>
              </a:rPr>
              <a:t>Propositions à Issy-les-Moulineaux</a:t>
            </a:r>
          </a:p>
        </p:txBody>
      </p:sp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457200" y="980728"/>
            <a:ext cx="8229600" cy="447709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fr-FR" altLang="fr-FR" sz="2000" dirty="0">
                <a:latin typeface="Trebuchet MS" panose="020B0603020202020204" pitchFamily="34" charset="0"/>
                <a:ea typeface="ＭＳ Ｐゴシック" pitchFamily="34" charset="-128"/>
              </a:rPr>
              <a:t>Alimentation du nouveau collège La Paix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endParaRPr lang="fr-FR" altLang="fr-FR" sz="2000" dirty="0">
              <a:latin typeface="Trebuchet MS" panose="020B0603020202020204" pitchFamily="34" charset="0"/>
              <a:ea typeface="ＭＳ Ｐゴシック" pitchFamily="34" charset="-128"/>
            </a:endParaRP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fr-FR" altLang="fr-FR" sz="2000" dirty="0">
                <a:latin typeface="Trebuchet MS" pitchFamily="-105" charset="0"/>
              </a:rPr>
              <a:t>Correspondance du secteur de l’école Voltaire, entièrement sur le collège Henri Matisse.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endParaRPr lang="fr-FR" altLang="fr-FR" sz="2000" dirty="0">
              <a:latin typeface="Trebuchet MS" pitchFamily="-105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fr-FR" altLang="fr-FR" sz="2000" dirty="0">
                <a:latin typeface="Trebuchet MS" pitchFamily="-105" charset="0"/>
              </a:rPr>
              <a:t>Correspondance du secteur de l’école Paul Bert, entièrement sur le collège Victor Hugo.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endParaRPr lang="fr-FR" altLang="fr-FR" sz="2000" dirty="0">
              <a:latin typeface="Trebuchet MS" pitchFamily="-105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fr-FR" altLang="fr-FR" sz="2000" dirty="0">
                <a:latin typeface="Trebuchet MS" pitchFamily="-105" charset="0"/>
              </a:rPr>
              <a:t>Correspondance du secteur de l’école Chartreux, entièrement sur le collège Georges Mandel.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endParaRPr lang="fr-FR" altLang="fr-FR" sz="2000" dirty="0">
              <a:latin typeface="Trebuchet MS" pitchFamily="-105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fr-FR" altLang="fr-FR" sz="2000" dirty="0">
                <a:latin typeface="Trebuchet MS" pitchFamily="-105" charset="0"/>
              </a:rPr>
              <a:t>Un apport de collégiens de Clamart est prévue pour la rentrée 2020-2021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endParaRPr lang="fr-FR" altLang="fr-FR" sz="2000" dirty="0">
              <a:latin typeface="Trebuchet MS" pitchFamily="-105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endParaRPr lang="fr-FR" altLang="fr-FR" sz="2000" dirty="0">
              <a:latin typeface="Trebuchet MS" pitchFamily="-105" charset="0"/>
            </a:endParaRPr>
          </a:p>
          <a:p>
            <a:pPr>
              <a:defRPr/>
            </a:pP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070636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72" y="116632"/>
            <a:ext cx="8420351" cy="56886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8125" y="0"/>
            <a:ext cx="2029620" cy="5486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07504" y="1988840"/>
            <a:ext cx="2457450" cy="3683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000000"/>
                </a:solidFill>
              </a:rPr>
              <a:t>Modification proposée</a:t>
            </a:r>
          </a:p>
        </p:txBody>
      </p:sp>
    </p:spTree>
    <p:extLst>
      <p:ext uri="{BB962C8B-B14F-4D97-AF65-F5344CB8AC3E}">
        <p14:creationId xmlns:p14="http://schemas.microsoft.com/office/powerpoint/2010/main" val="2447514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68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fr-FR" altLang="fr-FR" sz="2400" b="1" dirty="0">
                <a:solidFill>
                  <a:srgbClr val="0072BA"/>
                </a:solidFill>
                <a:latin typeface="Trebuchet MS" pitchFamily="-105" charset="0"/>
              </a:rPr>
              <a:t>Conséquences à Issy-les-Moulineaux</a:t>
            </a:r>
          </a:p>
        </p:txBody>
      </p:sp>
      <p:sp>
        <p:nvSpPr>
          <p:cNvPr id="11267" name="ZoneTexte 4"/>
          <p:cNvSpPr txBox="1">
            <a:spLocks noChangeArrowheads="1"/>
          </p:cNvSpPr>
          <p:nvPr/>
        </p:nvSpPr>
        <p:spPr bwMode="auto">
          <a:xfrm>
            <a:off x="457200" y="942975"/>
            <a:ext cx="7848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62865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lvl="1" defTabSz="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fr-FR" altLang="fr-FR" sz="2000" dirty="0">
                <a:solidFill>
                  <a:srgbClr val="000000"/>
                </a:solidFill>
                <a:latin typeface="Trebuchet MS" pitchFamily="-105" charset="0"/>
              </a:rPr>
              <a:t>Une stabilisation des effectifs du collège Georges Mandel</a:t>
            </a:r>
          </a:p>
          <a:p>
            <a:pPr lvl="1" defTabSz="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fr-FR" altLang="fr-FR" sz="2000" dirty="0">
                <a:solidFill>
                  <a:srgbClr val="000000"/>
                </a:solidFill>
                <a:latin typeface="Trebuchet MS" pitchFamily="-105" charset="0"/>
              </a:rPr>
              <a:t>La nouvelle capacité du collège la Paix exploitée en quatre ans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626634"/>
              </p:ext>
            </p:extLst>
          </p:nvPr>
        </p:nvGraphicFramePr>
        <p:xfrm>
          <a:off x="798114" y="1931222"/>
          <a:ext cx="7547771" cy="360040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181598">
                  <a:extLst>
                    <a:ext uri="{9D8B030D-6E8A-4147-A177-3AD203B41FA5}">
                      <a16:colId xmlns:a16="http://schemas.microsoft.com/office/drawing/2014/main" val="3159300449"/>
                    </a:ext>
                  </a:extLst>
                </a:gridCol>
                <a:gridCol w="974908">
                  <a:extLst>
                    <a:ext uri="{9D8B030D-6E8A-4147-A177-3AD203B41FA5}">
                      <a16:colId xmlns:a16="http://schemas.microsoft.com/office/drawing/2014/main" val="2972800675"/>
                    </a:ext>
                  </a:extLst>
                </a:gridCol>
                <a:gridCol w="1078253">
                  <a:extLst>
                    <a:ext uri="{9D8B030D-6E8A-4147-A177-3AD203B41FA5}">
                      <a16:colId xmlns:a16="http://schemas.microsoft.com/office/drawing/2014/main" val="3976375566"/>
                    </a:ext>
                  </a:extLst>
                </a:gridCol>
                <a:gridCol w="1078253">
                  <a:extLst>
                    <a:ext uri="{9D8B030D-6E8A-4147-A177-3AD203B41FA5}">
                      <a16:colId xmlns:a16="http://schemas.microsoft.com/office/drawing/2014/main" val="556554140"/>
                    </a:ext>
                  </a:extLst>
                </a:gridCol>
                <a:gridCol w="1078253">
                  <a:extLst>
                    <a:ext uri="{9D8B030D-6E8A-4147-A177-3AD203B41FA5}">
                      <a16:colId xmlns:a16="http://schemas.microsoft.com/office/drawing/2014/main" val="3103389807"/>
                    </a:ext>
                  </a:extLst>
                </a:gridCol>
                <a:gridCol w="1078253">
                  <a:extLst>
                    <a:ext uri="{9D8B030D-6E8A-4147-A177-3AD203B41FA5}">
                      <a16:colId xmlns:a16="http://schemas.microsoft.com/office/drawing/2014/main" val="219601248"/>
                    </a:ext>
                  </a:extLst>
                </a:gridCol>
                <a:gridCol w="1078253">
                  <a:extLst>
                    <a:ext uri="{9D8B030D-6E8A-4147-A177-3AD203B41FA5}">
                      <a16:colId xmlns:a16="http://schemas.microsoft.com/office/drawing/2014/main" val="1391611466"/>
                    </a:ext>
                  </a:extLst>
                </a:gridCol>
              </a:tblGrid>
              <a:tr h="243188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ISSY-LES-MOULINEAUX</a:t>
                      </a:r>
                      <a:endParaRPr lang="fr-F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3" marR="59733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245999"/>
                  </a:ext>
                </a:extLst>
              </a:tr>
              <a:tr h="3406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3" marR="597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>
                          <a:effectLst/>
                        </a:rPr>
                        <a:t>19-20</a:t>
                      </a:r>
                      <a:endParaRPr lang="fr-FR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3" marR="597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>
                          <a:effectLst/>
                        </a:rPr>
                        <a:t>20-21</a:t>
                      </a:r>
                      <a:endParaRPr lang="fr-FR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3" marR="597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</a:rPr>
                        <a:t>21-22</a:t>
                      </a:r>
                      <a:endParaRPr lang="fr-FR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3" marR="597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>
                          <a:effectLst/>
                        </a:rPr>
                        <a:t>22-23</a:t>
                      </a:r>
                      <a:endParaRPr lang="fr-FR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3" marR="597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>
                          <a:effectLst/>
                        </a:rPr>
                        <a:t>23-24</a:t>
                      </a:r>
                      <a:endParaRPr lang="fr-FR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3" marR="597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</a:rPr>
                        <a:t>24-25</a:t>
                      </a:r>
                      <a:endParaRPr lang="fr-FR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3" marR="59733" marT="0" marB="0" anchor="b"/>
                </a:tc>
                <a:extLst>
                  <a:ext uri="{0D108BD9-81ED-4DB2-BD59-A6C34878D82A}">
                    <a16:rowId xmlns:a16="http://schemas.microsoft.com/office/drawing/2014/main" val="1651459972"/>
                  </a:ext>
                </a:extLst>
              </a:tr>
              <a:tr h="340617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sans modification</a:t>
                      </a:r>
                      <a:endParaRPr lang="fr-F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3" marR="5973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204063"/>
                  </a:ext>
                </a:extLst>
              </a:tr>
              <a:tr h="2331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La Paix (700)</a:t>
                      </a:r>
                      <a:endParaRPr lang="fr-F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3" marR="597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b="1" dirty="0">
                          <a:effectLst/>
                        </a:rPr>
                        <a:t>574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3" marR="597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b="1" dirty="0">
                          <a:effectLst/>
                        </a:rPr>
                        <a:t>597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3" marR="597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b="1" dirty="0">
                          <a:effectLst/>
                        </a:rPr>
                        <a:t>599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3" marR="597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b="1" dirty="0">
                          <a:effectLst/>
                        </a:rPr>
                        <a:t>605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3" marR="597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b="1">
                          <a:effectLst/>
                        </a:rPr>
                        <a:t>572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3" marR="597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b="1">
                          <a:effectLst/>
                        </a:rPr>
                        <a:t>583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3" marR="59733" marT="0" marB="0" anchor="b"/>
                </a:tc>
                <a:extLst>
                  <a:ext uri="{0D108BD9-81ED-4DB2-BD59-A6C34878D82A}">
                    <a16:rowId xmlns:a16="http://schemas.microsoft.com/office/drawing/2014/main" val="4093703051"/>
                  </a:ext>
                </a:extLst>
              </a:tr>
              <a:tr h="2406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G. Mandel (550)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3" marR="597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b="1" dirty="0">
                          <a:effectLst/>
                        </a:rPr>
                        <a:t>465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3" marR="597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b="1" dirty="0">
                          <a:effectLst/>
                        </a:rPr>
                        <a:t>494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3" marR="597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b="1" dirty="0">
                          <a:effectLst/>
                        </a:rPr>
                        <a:t>510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3" marR="597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b="1" dirty="0">
                          <a:effectLst/>
                        </a:rPr>
                        <a:t>528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3" marR="597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b="1">
                          <a:effectLst/>
                        </a:rPr>
                        <a:t>563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3" marR="597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b="1">
                          <a:effectLst/>
                        </a:rPr>
                        <a:t>574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3" marR="59733" marT="0" marB="0" anchor="b"/>
                </a:tc>
                <a:extLst>
                  <a:ext uri="{0D108BD9-81ED-4DB2-BD59-A6C34878D82A}">
                    <a16:rowId xmlns:a16="http://schemas.microsoft.com/office/drawing/2014/main" val="3948171671"/>
                  </a:ext>
                </a:extLst>
              </a:tr>
              <a:tr h="2655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>
                          <a:effectLst/>
                        </a:rPr>
                        <a:t>V. Hugo (700)</a:t>
                      </a:r>
                      <a:endParaRPr lang="fr-F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3" marR="597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b="1" dirty="0">
                          <a:effectLst/>
                        </a:rPr>
                        <a:t>581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3" marR="597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b="1" dirty="0">
                          <a:effectLst/>
                        </a:rPr>
                        <a:t>611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3" marR="597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b="1" dirty="0">
                          <a:effectLst/>
                        </a:rPr>
                        <a:t>624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3" marR="597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b="1" dirty="0">
                          <a:effectLst/>
                        </a:rPr>
                        <a:t>633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3" marR="597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b="1" dirty="0">
                          <a:effectLst/>
                        </a:rPr>
                        <a:t>633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3" marR="597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b="1">
                          <a:effectLst/>
                        </a:rPr>
                        <a:t>668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3" marR="59733" marT="0" marB="0" anchor="b"/>
                </a:tc>
                <a:extLst>
                  <a:ext uri="{0D108BD9-81ED-4DB2-BD59-A6C34878D82A}">
                    <a16:rowId xmlns:a16="http://schemas.microsoft.com/office/drawing/2014/main" val="1748241311"/>
                  </a:ext>
                </a:extLst>
              </a:tr>
              <a:tr h="2335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00" dirty="0">
                          <a:effectLst/>
                        </a:rPr>
                        <a:t>H. Matisse (600)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3" marR="597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b="1" dirty="0">
                          <a:effectLst/>
                        </a:rPr>
                        <a:t>551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3" marR="597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b="1">
                          <a:effectLst/>
                        </a:rPr>
                        <a:t>555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3" marR="597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b="1">
                          <a:effectLst/>
                        </a:rPr>
                        <a:t>560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3" marR="597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b="1">
                          <a:effectLst/>
                        </a:rPr>
                        <a:t>590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3" marR="597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b="1" dirty="0">
                          <a:effectLst/>
                        </a:rPr>
                        <a:t>598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3" marR="597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b="1" dirty="0">
                          <a:effectLst/>
                        </a:rPr>
                        <a:t>605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3" marR="59733" marT="0" marB="0" anchor="b"/>
                </a:tc>
                <a:extLst>
                  <a:ext uri="{0D108BD9-81ED-4DB2-BD59-A6C34878D82A}">
                    <a16:rowId xmlns:a16="http://schemas.microsoft.com/office/drawing/2014/main" val="3849520134"/>
                  </a:ext>
                </a:extLst>
              </a:tr>
              <a:tr h="340617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avec modification</a:t>
                      </a:r>
                      <a:endParaRPr lang="fr-F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3" marR="5973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048005"/>
                  </a:ext>
                </a:extLst>
              </a:tr>
              <a:tr h="3406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La Paix (700) </a:t>
                      </a:r>
                      <a:endParaRPr lang="fr-F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3" marR="597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b="1" dirty="0">
                          <a:effectLst/>
                        </a:rPr>
                        <a:t>574</a:t>
                      </a:r>
                      <a:endParaRPr lang="fr-F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3" marR="597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590</a:t>
                      </a:r>
                      <a:endParaRPr lang="fr-F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3" marR="597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b="1" dirty="0">
                          <a:effectLst/>
                        </a:rPr>
                        <a:t>618</a:t>
                      </a:r>
                      <a:endParaRPr lang="fr-F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3" marR="597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b="1" dirty="0">
                          <a:effectLst/>
                        </a:rPr>
                        <a:t>657</a:t>
                      </a:r>
                      <a:endParaRPr lang="fr-F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3" marR="597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b="1" dirty="0">
                          <a:effectLst/>
                        </a:rPr>
                        <a:t>654</a:t>
                      </a:r>
                      <a:endParaRPr lang="fr-F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3" marR="597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b="1" dirty="0">
                          <a:effectLst/>
                        </a:rPr>
                        <a:t>675</a:t>
                      </a:r>
                      <a:endParaRPr lang="fr-F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3" marR="59733" marT="0" marB="0" anchor="b"/>
                </a:tc>
                <a:extLst>
                  <a:ext uri="{0D108BD9-81ED-4DB2-BD59-A6C34878D82A}">
                    <a16:rowId xmlns:a16="http://schemas.microsoft.com/office/drawing/2014/main" val="968343363"/>
                  </a:ext>
                </a:extLst>
              </a:tr>
              <a:tr h="3406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</a:rPr>
                        <a:t>G. Mandel (550)</a:t>
                      </a:r>
                      <a:endParaRPr lang="fr-F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3" marR="597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b="1" dirty="0">
                          <a:effectLst/>
                        </a:rPr>
                        <a:t>465</a:t>
                      </a:r>
                      <a:endParaRPr lang="fr-F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3" marR="597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b="1" dirty="0">
                          <a:effectLst/>
                        </a:rPr>
                        <a:t>480</a:t>
                      </a:r>
                      <a:endParaRPr lang="fr-F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3" marR="597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b="1" dirty="0">
                          <a:effectLst/>
                        </a:rPr>
                        <a:t>482</a:t>
                      </a:r>
                      <a:endParaRPr lang="fr-F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3" marR="597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b="1">
                          <a:effectLst/>
                        </a:rPr>
                        <a:t>487</a:t>
                      </a:r>
                      <a:endParaRPr lang="fr-FR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3" marR="597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b="1">
                          <a:effectLst/>
                        </a:rPr>
                        <a:t>510</a:t>
                      </a:r>
                      <a:endParaRPr lang="fr-FR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3" marR="597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b="1" dirty="0">
                          <a:effectLst/>
                        </a:rPr>
                        <a:t>518</a:t>
                      </a:r>
                      <a:endParaRPr lang="fr-F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3" marR="59733" marT="0" marB="0" anchor="b"/>
                </a:tc>
                <a:extLst>
                  <a:ext uri="{0D108BD9-81ED-4DB2-BD59-A6C34878D82A}">
                    <a16:rowId xmlns:a16="http://schemas.microsoft.com/office/drawing/2014/main" val="2074118829"/>
                  </a:ext>
                </a:extLst>
              </a:tr>
              <a:tr h="3406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V. Hugo (700)</a:t>
                      </a:r>
                      <a:endParaRPr lang="fr-F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3" marR="597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b="1" dirty="0">
                          <a:effectLst/>
                        </a:rPr>
                        <a:t>581</a:t>
                      </a:r>
                      <a:endParaRPr lang="fr-F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3" marR="597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b="1" dirty="0">
                          <a:effectLst/>
                        </a:rPr>
                        <a:t>620</a:t>
                      </a:r>
                      <a:endParaRPr lang="fr-F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3" marR="597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b="1">
                          <a:effectLst/>
                        </a:rPr>
                        <a:t>643</a:t>
                      </a:r>
                      <a:endParaRPr lang="fr-FR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3" marR="597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b="1" dirty="0">
                          <a:effectLst/>
                        </a:rPr>
                        <a:t>659</a:t>
                      </a:r>
                      <a:endParaRPr lang="fr-F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3" marR="597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b="1" dirty="0">
                          <a:effectLst/>
                        </a:rPr>
                        <a:t>663</a:t>
                      </a:r>
                      <a:endParaRPr lang="fr-F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3" marR="597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b="1" dirty="0">
                          <a:effectLst/>
                        </a:rPr>
                        <a:t>696</a:t>
                      </a:r>
                      <a:endParaRPr lang="fr-F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3" marR="59733" marT="0" marB="0" anchor="b"/>
                </a:tc>
                <a:extLst>
                  <a:ext uri="{0D108BD9-81ED-4DB2-BD59-A6C34878D82A}">
                    <a16:rowId xmlns:a16="http://schemas.microsoft.com/office/drawing/2014/main" val="2165993380"/>
                  </a:ext>
                </a:extLst>
              </a:tr>
              <a:tr h="3406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H. Matisse (600)</a:t>
                      </a:r>
                      <a:endParaRPr lang="fr-F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3" marR="597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b="1" dirty="0">
                          <a:effectLst/>
                        </a:rPr>
                        <a:t>551</a:t>
                      </a:r>
                      <a:endParaRPr lang="fr-F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3" marR="597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b="1" dirty="0">
                          <a:effectLst/>
                        </a:rPr>
                        <a:t>555</a:t>
                      </a:r>
                      <a:endParaRPr lang="fr-F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3" marR="597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b="1">
                          <a:effectLst/>
                        </a:rPr>
                        <a:t>565</a:t>
                      </a:r>
                      <a:endParaRPr lang="fr-FR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3" marR="597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b="1">
                          <a:effectLst/>
                        </a:rPr>
                        <a:t>596</a:t>
                      </a:r>
                      <a:endParaRPr lang="fr-FR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3" marR="597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b="1">
                          <a:effectLst/>
                        </a:rPr>
                        <a:t>604</a:t>
                      </a:r>
                      <a:endParaRPr lang="fr-FR" sz="105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3" marR="5973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050" b="1" dirty="0">
                          <a:effectLst/>
                        </a:rPr>
                        <a:t>612</a:t>
                      </a:r>
                      <a:endParaRPr lang="fr-FR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33" marR="59733" marT="0" marB="0" anchor="b"/>
                </a:tc>
                <a:extLst>
                  <a:ext uri="{0D108BD9-81ED-4DB2-BD59-A6C34878D82A}">
                    <a16:rowId xmlns:a16="http://schemas.microsoft.com/office/drawing/2014/main" val="314727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5662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oneTexte 5"/>
          <p:cNvSpPr txBox="1">
            <a:spLocks noChangeArrowheads="1"/>
          </p:cNvSpPr>
          <p:nvPr/>
        </p:nvSpPr>
        <p:spPr bwMode="auto">
          <a:xfrm>
            <a:off x="971600" y="2567350"/>
            <a:ext cx="673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marL="457200" indent="-457200" defTabSz="457200" eaLnBrk="1" fontAlgn="base" hangingPunct="1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fr-FR" sz="2400" b="1" dirty="0">
                <a:solidFill>
                  <a:srgbClr val="FFFFFF"/>
                </a:solidFill>
                <a:latin typeface="Trebuchet MS" panose="020B0603020202020204" pitchFamily="34" charset="0"/>
              </a:rPr>
              <a:t>Refonte de la sectorisation des collèges de Courbevoie</a:t>
            </a:r>
          </a:p>
        </p:txBody>
      </p:sp>
      <p:sp>
        <p:nvSpPr>
          <p:cNvPr id="3075" name="ZoneTexte 6"/>
          <p:cNvSpPr txBox="1">
            <a:spLocks noChangeArrowheads="1"/>
          </p:cNvSpPr>
          <p:nvPr/>
        </p:nvSpPr>
        <p:spPr bwMode="auto">
          <a:xfrm>
            <a:off x="5740400" y="6042025"/>
            <a:ext cx="342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b="1">
                <a:solidFill>
                  <a:srgbClr val="FFFFFF"/>
                </a:solidFill>
                <a:latin typeface="Trebuchet MS" pitchFamily="-105" charset="0"/>
              </a:rPr>
              <a:t>www.hauts-de-seine.fr</a:t>
            </a:r>
          </a:p>
        </p:txBody>
      </p:sp>
    </p:spTree>
    <p:extLst>
      <p:ext uri="{BB962C8B-B14F-4D97-AF65-F5344CB8AC3E}">
        <p14:creationId xmlns:p14="http://schemas.microsoft.com/office/powerpoint/2010/main" val="40588962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oneTexte 7"/>
          <p:cNvSpPr txBox="1">
            <a:spLocks noChangeArrowheads="1"/>
          </p:cNvSpPr>
          <p:nvPr/>
        </p:nvSpPr>
        <p:spPr bwMode="auto">
          <a:xfrm>
            <a:off x="476250" y="330200"/>
            <a:ext cx="7893050" cy="6165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2400" b="1" dirty="0">
                <a:solidFill>
                  <a:srgbClr val="0072BA"/>
                </a:solidFill>
                <a:latin typeface="Trebuchet MS" pitchFamily="-105" charset="0"/>
              </a:rPr>
              <a:t>Constat à Courbevoie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b="1" dirty="0">
              <a:solidFill>
                <a:srgbClr val="0072BA"/>
              </a:solidFill>
              <a:latin typeface="Trebuchet MS" pitchFamily="-105" charset="0"/>
            </a:endParaRPr>
          </a:p>
          <a:p>
            <a:pPr defTabSz="4572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defRPr/>
            </a:pPr>
            <a:r>
              <a:rPr lang="fr-FR" altLang="fr-FR" sz="2000" dirty="0">
                <a:solidFill>
                  <a:srgbClr val="000000"/>
                </a:solidFill>
                <a:latin typeface="Trebuchet MS" panose="020B0603020202020204" pitchFamily="34" charset="0"/>
                <a:ea typeface="ＭＳ Ｐゴシック" pitchFamily="34" charset="-128"/>
              </a:rPr>
              <a:t>Cinq collèges sur la commune de Courbevoie :</a:t>
            </a:r>
          </a:p>
          <a:p>
            <a:pPr marL="342900" indent="-342900" defTabSz="4572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000" dirty="0">
                <a:solidFill>
                  <a:srgbClr val="000000"/>
                </a:solidFill>
                <a:latin typeface="Trebuchet MS" panose="020B0603020202020204" pitchFamily="34" charset="0"/>
                <a:ea typeface="ＭＳ Ｐゴシック" pitchFamily="34" charset="-128"/>
              </a:rPr>
              <a:t>Collège Alfred de Vigny, 500 places</a:t>
            </a:r>
          </a:p>
          <a:p>
            <a:pPr marL="342900" indent="-342900" defTabSz="4572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000" dirty="0">
                <a:solidFill>
                  <a:srgbClr val="000000"/>
                </a:solidFill>
                <a:latin typeface="Trebuchet MS" panose="020B0603020202020204" pitchFamily="34" charset="0"/>
                <a:ea typeface="ＭＳ Ｐゴシック" pitchFamily="34" charset="-128"/>
              </a:rPr>
              <a:t>Collège Les Renardières, 600 places</a:t>
            </a:r>
          </a:p>
          <a:p>
            <a:pPr marL="342900" indent="-342900" defTabSz="4572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000" dirty="0">
                <a:solidFill>
                  <a:srgbClr val="000000"/>
                </a:solidFill>
                <a:latin typeface="Trebuchet MS" panose="020B0603020202020204" pitchFamily="34" charset="0"/>
                <a:ea typeface="ＭＳ Ｐゴシック" pitchFamily="34" charset="-128"/>
              </a:rPr>
              <a:t>Collège Les Bruyères, 600 places</a:t>
            </a:r>
          </a:p>
          <a:p>
            <a:pPr marL="342900" indent="-342900" defTabSz="4572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000" dirty="0">
                <a:solidFill>
                  <a:srgbClr val="000000"/>
                </a:solidFill>
                <a:latin typeface="Trebuchet MS" panose="020B0603020202020204" pitchFamily="34" charset="0"/>
                <a:ea typeface="ＭＳ Ｐゴシック" pitchFamily="34" charset="-128"/>
              </a:rPr>
              <a:t>Collège Georges Seurat, 700 places</a:t>
            </a:r>
          </a:p>
          <a:p>
            <a:pPr marL="342900" indent="-342900" defTabSz="4572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000" dirty="0">
                <a:solidFill>
                  <a:srgbClr val="000000"/>
                </a:solidFill>
                <a:latin typeface="Trebuchet MS" panose="020B0603020202020204" pitchFamily="34" charset="0"/>
                <a:ea typeface="ＭＳ Ｐゴシック" pitchFamily="34" charset="-128"/>
              </a:rPr>
              <a:t>Collège Georges Pompidou, 700 places</a:t>
            </a:r>
          </a:p>
          <a:p>
            <a:pPr defTabSz="4572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defRPr/>
            </a:pPr>
            <a:endParaRPr lang="fr-FR" altLang="fr-FR" sz="2000" dirty="0">
              <a:solidFill>
                <a:srgbClr val="000000"/>
              </a:solidFill>
              <a:latin typeface="Trebuchet MS" panose="020B0603020202020204" pitchFamily="34" charset="0"/>
              <a:ea typeface="ＭＳ Ｐゴシック" pitchFamily="34" charset="-128"/>
            </a:endParaRPr>
          </a:p>
          <a:p>
            <a:pPr marL="342900" indent="-342900" defTabSz="4572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000" dirty="0">
                <a:solidFill>
                  <a:srgbClr val="000000"/>
                </a:solidFill>
                <a:latin typeface="Trebuchet MS" panose="020B0603020202020204" pitchFamily="34" charset="0"/>
                <a:ea typeface="ＭＳ Ｐゴシック" pitchFamily="34" charset="-128"/>
              </a:rPr>
              <a:t>Un dépassement de la capacité d’accueil du collège Alfred de Vigny</a:t>
            </a:r>
          </a:p>
          <a:p>
            <a:pPr marL="342900" indent="-342900" defTabSz="4572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000" dirty="0">
                <a:solidFill>
                  <a:srgbClr val="000000"/>
                </a:solidFill>
                <a:latin typeface="Trebuchet MS" panose="020B0603020202020204" pitchFamily="34" charset="0"/>
                <a:ea typeface="ＭＳ Ｐゴシック" pitchFamily="34" charset="-128"/>
              </a:rPr>
              <a:t>Des livraisons de logements à prévoir dans Courbevoie et notamment sur le secteur du collège Alfred de Vigny</a:t>
            </a:r>
          </a:p>
          <a:p>
            <a:pPr marL="342900" indent="-342900" defTabSz="4572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fr-FR" altLang="fr-FR" sz="2000" dirty="0">
              <a:solidFill>
                <a:srgbClr val="000000"/>
              </a:solidFill>
              <a:latin typeface="Trebuchet MS" panose="020B0603020202020204" pitchFamily="34" charset="0"/>
              <a:ea typeface="ＭＳ Ｐゴシック" pitchFamily="34" charset="-128"/>
            </a:endParaRPr>
          </a:p>
          <a:p>
            <a:pPr marL="342900" indent="-342900" defTabSz="4572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000" dirty="0">
                <a:solidFill>
                  <a:srgbClr val="000000"/>
                </a:solidFill>
                <a:latin typeface="Trebuchet MS" panose="020B0603020202020204" pitchFamily="34" charset="0"/>
                <a:ea typeface="ＭＳ Ｐゴシック" pitchFamily="34" charset="-128"/>
              </a:rPr>
              <a:t>Le collège Les Vallées de La Garenne-Colombes proche et avec une capacité non exploitée</a:t>
            </a:r>
          </a:p>
          <a:p>
            <a:pPr marL="342900" indent="-342900" defTabSz="4572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fr-FR" altLang="fr-FR" sz="2000" dirty="0">
              <a:solidFill>
                <a:srgbClr val="000000"/>
              </a:solidFill>
              <a:latin typeface="Trebuchet MS" panose="020B0603020202020204" pitchFamily="34" charset="0"/>
              <a:ea typeface="ＭＳ Ｐゴシック" pitchFamily="34" charset="-128"/>
            </a:endParaRPr>
          </a:p>
          <a:p>
            <a:pPr marL="342900" indent="-342900" defTabSz="4572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fr-FR" altLang="fr-FR" sz="2000" dirty="0">
              <a:solidFill>
                <a:srgbClr val="000000"/>
              </a:solidFill>
              <a:latin typeface="Trebuchet MS" panose="020B0603020202020204" pitchFamily="34" charset="0"/>
              <a:ea typeface="ＭＳ Ｐゴシック" pitchFamily="34" charset="-128"/>
            </a:endParaRPr>
          </a:p>
          <a:p>
            <a:pPr marL="342900" indent="-342900" defTabSz="4572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fr-FR" altLang="fr-FR" sz="2000" dirty="0">
              <a:solidFill>
                <a:srgbClr val="000000"/>
              </a:solidFill>
              <a:latin typeface="Trebuchet MS" panose="020B0603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25217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48123"/>
              </p:ext>
            </p:extLst>
          </p:nvPr>
        </p:nvGraphicFramePr>
        <p:xfrm>
          <a:off x="611560" y="185319"/>
          <a:ext cx="7848876" cy="1656181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673910">
                  <a:extLst>
                    <a:ext uri="{9D8B030D-6E8A-4147-A177-3AD203B41FA5}">
                      <a16:colId xmlns:a16="http://schemas.microsoft.com/office/drawing/2014/main" val="2142064408"/>
                    </a:ext>
                  </a:extLst>
                </a:gridCol>
                <a:gridCol w="1421582">
                  <a:extLst>
                    <a:ext uri="{9D8B030D-6E8A-4147-A177-3AD203B41FA5}">
                      <a16:colId xmlns:a16="http://schemas.microsoft.com/office/drawing/2014/main" val="4164093675"/>
                    </a:ext>
                  </a:extLst>
                </a:gridCol>
                <a:gridCol w="442568">
                  <a:extLst>
                    <a:ext uri="{9D8B030D-6E8A-4147-A177-3AD203B41FA5}">
                      <a16:colId xmlns:a16="http://schemas.microsoft.com/office/drawing/2014/main" val="1656742137"/>
                    </a:ext>
                  </a:extLst>
                </a:gridCol>
                <a:gridCol w="442568">
                  <a:extLst>
                    <a:ext uri="{9D8B030D-6E8A-4147-A177-3AD203B41FA5}">
                      <a16:colId xmlns:a16="http://schemas.microsoft.com/office/drawing/2014/main" val="3467323819"/>
                    </a:ext>
                  </a:extLst>
                </a:gridCol>
                <a:gridCol w="442568">
                  <a:extLst>
                    <a:ext uri="{9D8B030D-6E8A-4147-A177-3AD203B41FA5}">
                      <a16:colId xmlns:a16="http://schemas.microsoft.com/office/drawing/2014/main" val="2070716121"/>
                    </a:ext>
                  </a:extLst>
                </a:gridCol>
                <a:gridCol w="442568">
                  <a:extLst>
                    <a:ext uri="{9D8B030D-6E8A-4147-A177-3AD203B41FA5}">
                      <a16:colId xmlns:a16="http://schemas.microsoft.com/office/drawing/2014/main" val="3625286672"/>
                    </a:ext>
                  </a:extLst>
                </a:gridCol>
                <a:gridCol w="442568">
                  <a:extLst>
                    <a:ext uri="{9D8B030D-6E8A-4147-A177-3AD203B41FA5}">
                      <a16:colId xmlns:a16="http://schemas.microsoft.com/office/drawing/2014/main" val="3038930660"/>
                    </a:ext>
                  </a:extLst>
                </a:gridCol>
                <a:gridCol w="442568">
                  <a:extLst>
                    <a:ext uri="{9D8B030D-6E8A-4147-A177-3AD203B41FA5}">
                      <a16:colId xmlns:a16="http://schemas.microsoft.com/office/drawing/2014/main" val="847737939"/>
                    </a:ext>
                  </a:extLst>
                </a:gridCol>
                <a:gridCol w="442568">
                  <a:extLst>
                    <a:ext uri="{9D8B030D-6E8A-4147-A177-3AD203B41FA5}">
                      <a16:colId xmlns:a16="http://schemas.microsoft.com/office/drawing/2014/main" val="4215222742"/>
                    </a:ext>
                  </a:extLst>
                </a:gridCol>
                <a:gridCol w="442568">
                  <a:extLst>
                    <a:ext uri="{9D8B030D-6E8A-4147-A177-3AD203B41FA5}">
                      <a16:colId xmlns:a16="http://schemas.microsoft.com/office/drawing/2014/main" val="948639301"/>
                    </a:ext>
                  </a:extLst>
                </a:gridCol>
                <a:gridCol w="442568">
                  <a:extLst>
                    <a:ext uri="{9D8B030D-6E8A-4147-A177-3AD203B41FA5}">
                      <a16:colId xmlns:a16="http://schemas.microsoft.com/office/drawing/2014/main" val="3859509109"/>
                    </a:ext>
                  </a:extLst>
                </a:gridCol>
                <a:gridCol w="442568">
                  <a:extLst>
                    <a:ext uri="{9D8B030D-6E8A-4147-A177-3AD203B41FA5}">
                      <a16:colId xmlns:a16="http://schemas.microsoft.com/office/drawing/2014/main" val="970220549"/>
                    </a:ext>
                  </a:extLst>
                </a:gridCol>
                <a:gridCol w="442568">
                  <a:extLst>
                    <a:ext uri="{9D8B030D-6E8A-4147-A177-3AD203B41FA5}">
                      <a16:colId xmlns:a16="http://schemas.microsoft.com/office/drawing/2014/main" val="1326509351"/>
                    </a:ext>
                  </a:extLst>
                </a:gridCol>
                <a:gridCol w="442568">
                  <a:extLst>
                    <a:ext uri="{9D8B030D-6E8A-4147-A177-3AD203B41FA5}">
                      <a16:colId xmlns:a16="http://schemas.microsoft.com/office/drawing/2014/main" val="839175248"/>
                    </a:ext>
                  </a:extLst>
                </a:gridCol>
                <a:gridCol w="442568">
                  <a:extLst>
                    <a:ext uri="{9D8B030D-6E8A-4147-A177-3AD203B41FA5}">
                      <a16:colId xmlns:a16="http://schemas.microsoft.com/office/drawing/2014/main" val="3352157251"/>
                    </a:ext>
                  </a:extLst>
                </a:gridCol>
              </a:tblGrid>
              <a:tr h="17744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EFF/TH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NOMS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 07-08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 08-09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 09-10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 10-11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 11-12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 12-13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 13-14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14-15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15-16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16-17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17-18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18-19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19-20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498901"/>
                  </a:ext>
                </a:extLst>
              </a:tr>
              <a:tr h="177448"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u="none" strike="noStrike" dirty="0">
                          <a:effectLst/>
                        </a:rPr>
                        <a:t>500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u="none" strike="noStrike">
                          <a:effectLst/>
                        </a:rPr>
                        <a:t>ALFRED DE VIGNY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598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636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645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602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539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554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488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514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532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523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552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539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529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62465365"/>
                  </a:ext>
                </a:extLst>
              </a:tr>
              <a:tr h="177448"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u="none" strike="noStrike">
                          <a:effectLst/>
                        </a:rPr>
                        <a:t>700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u="none" strike="noStrike">
                          <a:effectLst/>
                        </a:rPr>
                        <a:t>GEORGES POMPIDOU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534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513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532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543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621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593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661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655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682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635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631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661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637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06830227"/>
                  </a:ext>
                </a:extLst>
              </a:tr>
              <a:tr h="177448"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u="none" strike="noStrike">
                          <a:effectLst/>
                        </a:rPr>
                        <a:t>700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u="none" strike="noStrike">
                          <a:effectLst/>
                        </a:rPr>
                        <a:t>GEORGES SEURAT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683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787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621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609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606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613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598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570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591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591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574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625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611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25424235"/>
                  </a:ext>
                </a:extLst>
              </a:tr>
              <a:tr h="177448"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u="none" strike="noStrike">
                          <a:effectLst/>
                        </a:rPr>
                        <a:t>600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u="none" strike="noStrike">
                          <a:effectLst/>
                        </a:rPr>
                        <a:t>LES BRUYÈRES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646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665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653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644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619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631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623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629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640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654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649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660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633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62510074"/>
                  </a:ext>
                </a:extLst>
              </a:tr>
              <a:tr h="177448"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u="none" strike="noStrike">
                          <a:effectLst/>
                        </a:rPr>
                        <a:t>600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u="none" strike="noStrike">
                          <a:effectLst/>
                        </a:rPr>
                        <a:t>LES RENARDIÈRES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311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298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326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370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443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478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497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490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452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469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440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434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408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11633630"/>
                  </a:ext>
                </a:extLst>
              </a:tr>
              <a:tr h="177448"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u="none" strike="noStrike">
                          <a:effectLst/>
                        </a:rPr>
                        <a:t> 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u="none" strike="noStrike">
                          <a:effectLst/>
                        </a:rPr>
                        <a:t>effectif total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u="none" strike="noStrike">
                          <a:effectLst/>
                        </a:rPr>
                        <a:t>2772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u="none" strike="noStrike">
                          <a:effectLst/>
                        </a:rPr>
                        <a:t>2899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u="none" strike="noStrike">
                          <a:effectLst/>
                        </a:rPr>
                        <a:t>2777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u="none" strike="noStrike">
                          <a:effectLst/>
                        </a:rPr>
                        <a:t>2768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u="none" strike="noStrike">
                          <a:effectLst/>
                        </a:rPr>
                        <a:t>2828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u="none" strike="noStrike">
                          <a:effectLst/>
                        </a:rPr>
                        <a:t>2869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u="none" strike="noStrike">
                          <a:effectLst/>
                        </a:rPr>
                        <a:t>2867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u="none" strike="noStrike">
                          <a:effectLst/>
                        </a:rPr>
                        <a:t>2858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2897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2872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2846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2919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2817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64043285"/>
                  </a:ext>
                </a:extLst>
              </a:tr>
              <a:tr h="177448"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u="none" strike="noStrike">
                          <a:effectLst/>
                        </a:rPr>
                        <a:t>3100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u="none" strike="noStrike" dirty="0">
                          <a:effectLst/>
                        </a:rPr>
                        <a:t>capacité accueil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3100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3100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3100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3100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3100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3100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3100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3100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3100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3100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3100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3100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3100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42637345"/>
                  </a:ext>
                </a:extLst>
              </a:tr>
              <a:tr h="23659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u="none" strike="noStrike" dirty="0">
                          <a:effectLst/>
                        </a:rPr>
                        <a:t>taux d'occupation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89,4%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93,5%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89,6%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89,3%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91,2%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92,5%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92,5%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92,2%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93,5%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92,6%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91,8%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94,2%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90,9%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14354544"/>
                  </a:ext>
                </a:extLst>
              </a:tr>
            </a:tbl>
          </a:graphicData>
        </a:graphic>
      </p:graphicFrame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2411144"/>
              </p:ext>
            </p:extLst>
          </p:nvPr>
        </p:nvGraphicFramePr>
        <p:xfrm>
          <a:off x="1043608" y="1988840"/>
          <a:ext cx="7198171" cy="3603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45757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 bwMode="auto">
          <a:xfrm>
            <a:off x="457200" y="722313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fr-FR" altLang="fr-FR" sz="2400" b="1">
                <a:solidFill>
                  <a:srgbClr val="0072BA"/>
                </a:solidFill>
                <a:latin typeface="Trebuchet MS" pitchFamily="-105" charset="0"/>
              </a:rPr>
              <a:t>Objectifs</a:t>
            </a: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468313" y="2133600"/>
            <a:ext cx="8229600" cy="3295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sz="2000" dirty="0">
                <a:latin typeface="Trebuchet MS" pitchFamily="-105" charset="0"/>
              </a:rPr>
              <a:t>Réduire les effectifs du collège Alfred de Vigny</a:t>
            </a:r>
          </a:p>
          <a:p>
            <a:endParaRPr lang="fr-FR" altLang="fr-FR" sz="2000" dirty="0">
              <a:latin typeface="Trebuchet MS" pitchFamily="-105" charset="0"/>
            </a:endParaRPr>
          </a:p>
          <a:p>
            <a:r>
              <a:rPr lang="fr-FR" altLang="fr-FR" sz="2000" dirty="0">
                <a:latin typeface="Trebuchet MS" pitchFamily="-105" charset="0"/>
              </a:rPr>
              <a:t>Anticiper la livraison de futurs programmes immobiliers sur la commune</a:t>
            </a:r>
          </a:p>
          <a:p>
            <a:endParaRPr lang="fr-FR" altLang="fr-FR" sz="2000" dirty="0">
              <a:latin typeface="Trebuchet MS" pitchFamily="-105" charset="0"/>
            </a:endParaRPr>
          </a:p>
          <a:p>
            <a:pPr marL="342900" lvl="1" indent="-342900">
              <a:buFontTx/>
              <a:buChar char="•"/>
            </a:pPr>
            <a:r>
              <a:rPr lang="fr-FR" altLang="fr-FR" sz="2000" dirty="0">
                <a:latin typeface="Trebuchet MS" pitchFamily="-105" charset="0"/>
              </a:rPr>
              <a:t>Un rééquilibrage progressif à partir de septembre 2020, la nouvelle sectorisation s’appliquant uniquement aux futurs 6</a:t>
            </a:r>
            <a:r>
              <a:rPr lang="fr-FR" altLang="fr-FR" sz="2000" baseline="30000" dirty="0">
                <a:latin typeface="Trebuchet MS" pitchFamily="-105" charset="0"/>
              </a:rPr>
              <a:t>ème</a:t>
            </a:r>
            <a:endParaRPr lang="fr-FR" altLang="fr-FR" sz="2000" dirty="0">
              <a:latin typeface="Trebuchet MS" pitchFamily="-105" charset="0"/>
            </a:endParaRPr>
          </a:p>
          <a:p>
            <a:endParaRPr lang="fr-FR" altLang="fr-FR" sz="2000" dirty="0">
              <a:latin typeface="Trebuchet MS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650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oneTexte 7"/>
          <p:cNvSpPr txBox="1">
            <a:spLocks noChangeArrowheads="1"/>
          </p:cNvSpPr>
          <p:nvPr/>
        </p:nvSpPr>
        <p:spPr bwMode="auto">
          <a:xfrm>
            <a:off x="476250" y="520700"/>
            <a:ext cx="789305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2400" b="1" dirty="0">
                <a:solidFill>
                  <a:srgbClr val="0072BA"/>
                </a:solidFill>
                <a:latin typeface="Trebuchet MS" pitchFamily="-105" charset="0"/>
              </a:rPr>
              <a:t>Constat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b="1" dirty="0">
              <a:solidFill>
                <a:srgbClr val="0072BA"/>
              </a:solidFill>
              <a:latin typeface="Trebuchet MS" pitchFamily="-105" charset="0"/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b="1" dirty="0">
              <a:solidFill>
                <a:srgbClr val="0072BA"/>
              </a:solidFill>
              <a:latin typeface="Trebuchet MS" pitchFamily="-105" charset="0"/>
            </a:endParaRPr>
          </a:p>
          <a:p>
            <a:pPr defTabSz="4572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defRPr/>
            </a:pPr>
            <a:r>
              <a:rPr lang="fr-FR" altLang="fr-FR" sz="2000" dirty="0">
                <a:solidFill>
                  <a:srgbClr val="000000"/>
                </a:solidFill>
                <a:latin typeface="Trebuchet MS" panose="020B0603020202020204" pitchFamily="34" charset="0"/>
                <a:ea typeface="ＭＳ Ｐゴシック" pitchFamily="34" charset="-128"/>
              </a:rPr>
              <a:t>Trois collèges sur la commune de Bagneux :</a:t>
            </a:r>
          </a:p>
          <a:p>
            <a:pPr marL="342900" indent="-342900" defTabSz="4572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000" dirty="0">
                <a:solidFill>
                  <a:srgbClr val="000000"/>
                </a:solidFill>
                <a:latin typeface="Trebuchet MS" panose="020B0603020202020204" pitchFamily="34" charset="0"/>
                <a:ea typeface="ＭＳ Ｐゴシック" pitchFamily="34" charset="-128"/>
              </a:rPr>
              <a:t>Collège Joliot Curie, d’une capacité de 400 places;</a:t>
            </a:r>
          </a:p>
          <a:p>
            <a:pPr marL="342900" indent="-342900" defTabSz="4572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000" dirty="0">
                <a:solidFill>
                  <a:srgbClr val="000000"/>
                </a:solidFill>
                <a:latin typeface="Trebuchet MS" panose="020B0603020202020204" pitchFamily="34" charset="0"/>
                <a:ea typeface="ＭＳ Ｐゴシック" pitchFamily="34" charset="-128"/>
              </a:rPr>
              <a:t>Collège Henri Barbusse, d’une capacité de 500 places;</a:t>
            </a:r>
          </a:p>
          <a:p>
            <a:pPr marL="342900" indent="-342900" defTabSz="4572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000" dirty="0">
                <a:solidFill>
                  <a:srgbClr val="000000"/>
                </a:solidFill>
                <a:latin typeface="Trebuchet MS" panose="020B0603020202020204" pitchFamily="34" charset="0"/>
                <a:ea typeface="ＭＳ Ｐゴシック" pitchFamily="34" charset="-128"/>
              </a:rPr>
              <a:t>Collège Romain Rolland, d’une capacité de 600 places;</a:t>
            </a:r>
          </a:p>
          <a:p>
            <a:pPr defTabSz="4572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defRPr/>
            </a:pPr>
            <a:endParaRPr lang="fr-FR" altLang="fr-FR" sz="2000" dirty="0">
              <a:solidFill>
                <a:srgbClr val="000000"/>
              </a:solidFill>
              <a:latin typeface="Trebuchet MS" panose="020B0603020202020204" pitchFamily="34" charset="0"/>
              <a:ea typeface="ＭＳ Ｐゴシック" pitchFamily="34" charset="-128"/>
            </a:endParaRPr>
          </a:p>
          <a:p>
            <a:pPr defTabSz="4572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defRPr/>
            </a:pPr>
            <a:endParaRPr lang="fr-FR" altLang="fr-FR" sz="2000" dirty="0">
              <a:solidFill>
                <a:srgbClr val="000000"/>
              </a:solidFill>
              <a:latin typeface="Trebuchet MS" panose="020B0603020202020204" pitchFamily="34" charset="0"/>
              <a:ea typeface="ＭＳ Ｐゴシック" pitchFamily="34" charset="-128"/>
            </a:endParaRPr>
          </a:p>
          <a:p>
            <a:pPr marL="342900" indent="-342900" defTabSz="4572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000" dirty="0">
                <a:solidFill>
                  <a:srgbClr val="000000"/>
                </a:solidFill>
                <a:latin typeface="Trebuchet MS" panose="020B0603020202020204" pitchFamily="34" charset="0"/>
                <a:ea typeface="ＭＳ Ｐゴシック" pitchFamily="34" charset="-128"/>
              </a:rPr>
              <a:t>Une hausse progressive des effectifs au collège Joliot Curie</a:t>
            </a:r>
          </a:p>
          <a:p>
            <a:pPr marL="342900" indent="-342900" defTabSz="4572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fr-FR" altLang="fr-FR" sz="2000" dirty="0">
              <a:solidFill>
                <a:srgbClr val="000000"/>
              </a:solidFill>
              <a:latin typeface="Trebuchet MS" panose="020B0603020202020204" pitchFamily="34" charset="0"/>
              <a:ea typeface="ＭＳ Ｐゴシック" pitchFamily="34" charset="-128"/>
            </a:endParaRPr>
          </a:p>
          <a:p>
            <a:pPr marL="342900" indent="-342900" defTabSz="4572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000" dirty="0">
                <a:solidFill>
                  <a:srgbClr val="000000"/>
                </a:solidFill>
                <a:latin typeface="Trebuchet MS" panose="020B0603020202020204" pitchFamily="34" charset="0"/>
                <a:ea typeface="ＭＳ Ｐゴシック" pitchFamily="34" charset="-128"/>
              </a:rPr>
              <a:t>Une capacité d’accueil importante au collège Romain Rolland</a:t>
            </a:r>
          </a:p>
        </p:txBody>
      </p:sp>
    </p:spTree>
    <p:extLst>
      <p:ext uri="{BB962C8B-B14F-4D97-AF65-F5344CB8AC3E}">
        <p14:creationId xmlns:p14="http://schemas.microsoft.com/office/powerpoint/2010/main" val="36235316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84138"/>
            <a:ext cx="1762125" cy="754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8903928" cy="529977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796136" y="4725144"/>
            <a:ext cx="2374900" cy="3683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000000"/>
                </a:solidFill>
              </a:rPr>
              <a:t>Sectorisation actuelle</a:t>
            </a:r>
          </a:p>
        </p:txBody>
      </p:sp>
    </p:spTree>
    <p:extLst>
      <p:ext uri="{BB962C8B-B14F-4D97-AF65-F5344CB8AC3E}">
        <p14:creationId xmlns:p14="http://schemas.microsoft.com/office/powerpoint/2010/main" val="16316945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 bwMode="auto">
          <a:xfrm>
            <a:off x="457200" y="474663"/>
            <a:ext cx="8229600" cy="725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fr-FR" altLang="fr-FR" sz="2400" b="1" dirty="0">
                <a:solidFill>
                  <a:srgbClr val="0072BA"/>
                </a:solidFill>
                <a:latin typeface="Trebuchet MS" pitchFamily="-105" charset="0"/>
              </a:rPr>
              <a:t>Proposition Courbevoie :</a:t>
            </a:r>
          </a:p>
        </p:txBody>
      </p:sp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457200" y="1556792"/>
            <a:ext cx="8229600" cy="32369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defRPr/>
            </a:pPr>
            <a:r>
              <a:rPr lang="fr-FR" altLang="fr-FR" sz="2000" b="1" dirty="0">
                <a:solidFill>
                  <a:srgbClr val="0072BA"/>
                </a:solidFill>
                <a:latin typeface="Trebuchet MS" panose="020B0603020202020204" pitchFamily="34" charset="0"/>
                <a:ea typeface="ＭＳ Ｐゴシック" pitchFamily="34" charset="-128"/>
              </a:rPr>
              <a:t>Transfert des rues du futur quartier Delage </a:t>
            </a:r>
            <a:r>
              <a:rPr lang="fr-FR" altLang="fr-FR" sz="2000" dirty="0">
                <a:latin typeface="Trebuchet MS" panose="020B0603020202020204" pitchFamily="34" charset="0"/>
                <a:ea typeface="ＭＳ Ｐゴシック" pitchFamily="34" charset="-128"/>
              </a:rPr>
              <a:t>Une moyenne de 10 élèves par tranche d’âge devraient résider dans la zone une fois que les logements seront livrés.</a:t>
            </a:r>
          </a:p>
          <a:p>
            <a:pPr marL="542925" lvl="2" indent="-180975">
              <a:defRPr/>
            </a:pPr>
            <a:endParaRPr lang="fr-FR" altLang="fr-FR" sz="2000" dirty="0">
              <a:latin typeface="Trebuchet MS" panose="020B0603020202020204" pitchFamily="34" charset="0"/>
              <a:ea typeface="ＭＳ Ｐゴシック" pitchFamily="34" charset="-128"/>
            </a:endParaRPr>
          </a:p>
          <a:p>
            <a:pPr marL="0" indent="0">
              <a:buNone/>
              <a:defRPr/>
            </a:pP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0823730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8125" y="0"/>
            <a:ext cx="2000250" cy="895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116632"/>
            <a:ext cx="8964488" cy="5512422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868144" y="4581128"/>
            <a:ext cx="2457450" cy="3683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000000"/>
                </a:solidFill>
              </a:rPr>
              <a:t>Modification proposée</a:t>
            </a:r>
          </a:p>
        </p:txBody>
      </p:sp>
    </p:spTree>
    <p:extLst>
      <p:ext uri="{BB962C8B-B14F-4D97-AF65-F5344CB8AC3E}">
        <p14:creationId xmlns:p14="http://schemas.microsoft.com/office/powerpoint/2010/main" val="38675448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68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fr-FR" altLang="fr-FR" sz="2400" b="1" dirty="0">
                <a:solidFill>
                  <a:srgbClr val="0072BA"/>
                </a:solidFill>
                <a:latin typeface="Trebuchet MS" pitchFamily="-105" charset="0"/>
              </a:rPr>
              <a:t>Conséquences à Courbevoie</a:t>
            </a:r>
          </a:p>
        </p:txBody>
      </p:sp>
      <p:sp>
        <p:nvSpPr>
          <p:cNvPr id="11267" name="ZoneTexte 4"/>
          <p:cNvSpPr txBox="1">
            <a:spLocks noChangeArrowheads="1"/>
          </p:cNvSpPr>
          <p:nvPr/>
        </p:nvSpPr>
        <p:spPr bwMode="auto">
          <a:xfrm>
            <a:off x="457200" y="942975"/>
            <a:ext cx="7848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62865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lvl="1" defTabSz="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fr-FR" altLang="fr-FR" sz="2000" dirty="0">
                <a:solidFill>
                  <a:srgbClr val="000000"/>
                </a:solidFill>
                <a:latin typeface="Trebuchet MS" pitchFamily="-105" charset="0"/>
              </a:rPr>
              <a:t>Une stabilisation des effectifs du collège Alfred de Vigny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437830"/>
              </p:ext>
            </p:extLst>
          </p:nvPr>
        </p:nvGraphicFramePr>
        <p:xfrm>
          <a:off x="899592" y="2236118"/>
          <a:ext cx="6840760" cy="284906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776329">
                  <a:extLst>
                    <a:ext uri="{9D8B030D-6E8A-4147-A177-3AD203B41FA5}">
                      <a16:colId xmlns:a16="http://schemas.microsoft.com/office/drawing/2014/main" val="2466670887"/>
                    </a:ext>
                  </a:extLst>
                </a:gridCol>
                <a:gridCol w="1337497">
                  <a:extLst>
                    <a:ext uri="{9D8B030D-6E8A-4147-A177-3AD203B41FA5}">
                      <a16:colId xmlns:a16="http://schemas.microsoft.com/office/drawing/2014/main" val="3741898692"/>
                    </a:ext>
                  </a:extLst>
                </a:gridCol>
                <a:gridCol w="1335398">
                  <a:extLst>
                    <a:ext uri="{9D8B030D-6E8A-4147-A177-3AD203B41FA5}">
                      <a16:colId xmlns:a16="http://schemas.microsoft.com/office/drawing/2014/main" val="3219991512"/>
                    </a:ext>
                  </a:extLst>
                </a:gridCol>
                <a:gridCol w="1194719">
                  <a:extLst>
                    <a:ext uri="{9D8B030D-6E8A-4147-A177-3AD203B41FA5}">
                      <a16:colId xmlns:a16="http://schemas.microsoft.com/office/drawing/2014/main" val="1293014576"/>
                    </a:ext>
                  </a:extLst>
                </a:gridCol>
                <a:gridCol w="1196817">
                  <a:extLst>
                    <a:ext uri="{9D8B030D-6E8A-4147-A177-3AD203B41FA5}">
                      <a16:colId xmlns:a16="http://schemas.microsoft.com/office/drawing/2014/main" val="3636058972"/>
                    </a:ext>
                  </a:extLst>
                </a:gridCol>
              </a:tblGrid>
              <a:tr h="232328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COURBEVOIE</a:t>
                      </a:r>
                      <a:endParaRPr lang="fr-FR" sz="18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891267"/>
                  </a:ext>
                </a:extLst>
              </a:tr>
              <a:tr h="2966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19-20</a:t>
                      </a:r>
                      <a:endParaRPr lang="fr-FR" sz="18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20-21</a:t>
                      </a:r>
                      <a:endParaRPr lang="fr-FR" sz="18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21-22</a:t>
                      </a:r>
                      <a:endParaRPr lang="fr-FR" sz="18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22-23</a:t>
                      </a:r>
                      <a:endParaRPr lang="fr-FR" sz="18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extLst>
                  <a:ext uri="{0D108BD9-81ED-4DB2-BD59-A6C34878D82A}">
                    <a16:rowId xmlns:a16="http://schemas.microsoft.com/office/drawing/2014/main" val="1806934087"/>
                  </a:ext>
                </a:extLst>
              </a:tr>
              <a:tr h="337807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sans modification</a:t>
                      </a:r>
                      <a:endParaRPr lang="fr-FR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15020"/>
                  </a:ext>
                </a:extLst>
              </a:tr>
              <a:tr h="4127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Alfred</a:t>
                      </a:r>
                      <a:r>
                        <a:rPr lang="fr-FR" sz="1050" baseline="0" dirty="0">
                          <a:effectLst/>
                        </a:rPr>
                        <a:t> de Vigny</a:t>
                      </a:r>
                      <a:r>
                        <a:rPr lang="fr-FR" sz="1050" dirty="0">
                          <a:effectLst/>
                        </a:rPr>
                        <a:t> (500)</a:t>
                      </a:r>
                      <a:endParaRPr lang="fr-FR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529</a:t>
                      </a: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510</a:t>
                      </a:r>
                      <a:endParaRPr lang="fr-FR" sz="16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565</a:t>
                      </a:r>
                      <a:endParaRPr lang="fr-FR" sz="16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575</a:t>
                      </a:r>
                      <a:endParaRPr lang="fr-FR" sz="16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extLst>
                  <a:ext uri="{0D108BD9-81ED-4DB2-BD59-A6C34878D82A}">
                    <a16:rowId xmlns:a16="http://schemas.microsoft.com/office/drawing/2014/main" val="1610435921"/>
                  </a:ext>
                </a:extLst>
              </a:tr>
              <a:tr h="4127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  <a:latin typeface="+mn-lt"/>
                          <a:ea typeface="+mn-ea"/>
                          <a:cs typeface="+mn-cs"/>
                        </a:rPr>
                        <a:t>Les</a:t>
                      </a:r>
                      <a:r>
                        <a:rPr lang="fr-FR" sz="105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Vallées (700)</a:t>
                      </a:r>
                      <a:endParaRPr lang="fr-FR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566</a:t>
                      </a:r>
                      <a:endParaRPr lang="fr-FR" sz="16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542</a:t>
                      </a:r>
                      <a:endParaRPr lang="fr-FR" sz="16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550</a:t>
                      </a:r>
                      <a:endParaRPr lang="fr-FR" sz="16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531</a:t>
                      </a:r>
                      <a:endParaRPr lang="fr-FR" sz="16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extLst>
                  <a:ext uri="{0D108BD9-81ED-4DB2-BD59-A6C34878D82A}">
                    <a16:rowId xmlns:a16="http://schemas.microsoft.com/office/drawing/2014/main" val="1893303799"/>
                  </a:ext>
                </a:extLst>
              </a:tr>
              <a:tr h="331323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avec modification</a:t>
                      </a:r>
                      <a:endParaRPr lang="fr-FR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073291"/>
                  </a:ext>
                </a:extLst>
              </a:tr>
              <a:tr h="4127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Alfred</a:t>
                      </a:r>
                      <a:r>
                        <a:rPr lang="fr-FR" sz="1050" baseline="0" dirty="0">
                          <a:effectLst/>
                        </a:rPr>
                        <a:t> de Vigny</a:t>
                      </a:r>
                      <a:r>
                        <a:rPr lang="fr-FR" sz="1050" dirty="0">
                          <a:effectLst/>
                        </a:rPr>
                        <a:t> (500)</a:t>
                      </a:r>
                      <a:endParaRPr lang="fr-FR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529</a:t>
                      </a:r>
                      <a:endParaRPr lang="fr-FR" sz="16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510</a:t>
                      </a:r>
                      <a:endParaRPr lang="fr-FR" sz="16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525</a:t>
                      </a:r>
                      <a:endParaRPr lang="fr-FR" sz="16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535</a:t>
                      </a:r>
                      <a:endParaRPr lang="fr-FR" sz="16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extLst>
                  <a:ext uri="{0D108BD9-81ED-4DB2-BD59-A6C34878D82A}">
                    <a16:rowId xmlns:a16="http://schemas.microsoft.com/office/drawing/2014/main" val="1980334079"/>
                  </a:ext>
                </a:extLst>
              </a:tr>
              <a:tr h="4127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  <a:latin typeface="+mn-lt"/>
                          <a:ea typeface="+mn-ea"/>
                          <a:cs typeface="+mn-cs"/>
                        </a:rPr>
                        <a:t>Les</a:t>
                      </a:r>
                      <a:r>
                        <a:rPr lang="fr-FR" sz="105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Vallées (700)</a:t>
                      </a:r>
                      <a:endParaRPr lang="fr-FR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566</a:t>
                      </a:r>
                      <a:endParaRPr lang="fr-FR" sz="16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542</a:t>
                      </a:r>
                      <a:endParaRPr lang="fr-FR" sz="16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590</a:t>
                      </a:r>
                      <a:endParaRPr lang="fr-FR" sz="16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581</a:t>
                      </a:r>
                      <a:endParaRPr lang="fr-FR" sz="16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9" marR="44449" marT="0" marB="0" anchor="ctr"/>
                </a:tc>
                <a:extLst>
                  <a:ext uri="{0D108BD9-81ED-4DB2-BD59-A6C34878D82A}">
                    <a16:rowId xmlns:a16="http://schemas.microsoft.com/office/drawing/2014/main" val="2006044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23364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oneTexte 5"/>
          <p:cNvSpPr txBox="1">
            <a:spLocks noChangeArrowheads="1"/>
          </p:cNvSpPr>
          <p:nvPr/>
        </p:nvSpPr>
        <p:spPr bwMode="auto">
          <a:xfrm>
            <a:off x="971600" y="2567350"/>
            <a:ext cx="673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marL="457200" indent="-457200" defTabSz="457200" eaLnBrk="1" fontAlgn="base" hangingPunct="1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fr-FR" sz="2400" b="1" dirty="0">
                <a:solidFill>
                  <a:srgbClr val="FFFFFF"/>
                </a:solidFill>
                <a:latin typeface="Trebuchet MS" panose="020B0603020202020204" pitchFamily="34" charset="0"/>
              </a:rPr>
              <a:t>Refonte de la sectorisation des collèges de Puteaux</a:t>
            </a:r>
          </a:p>
        </p:txBody>
      </p:sp>
      <p:sp>
        <p:nvSpPr>
          <p:cNvPr id="3075" name="ZoneTexte 6"/>
          <p:cNvSpPr txBox="1">
            <a:spLocks noChangeArrowheads="1"/>
          </p:cNvSpPr>
          <p:nvPr/>
        </p:nvSpPr>
        <p:spPr bwMode="auto">
          <a:xfrm>
            <a:off x="5740400" y="6042025"/>
            <a:ext cx="342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b="1">
                <a:solidFill>
                  <a:srgbClr val="FFFFFF"/>
                </a:solidFill>
                <a:latin typeface="Trebuchet MS" pitchFamily="-105" charset="0"/>
              </a:rPr>
              <a:t>www.hauts-de-seine.fr</a:t>
            </a:r>
          </a:p>
        </p:txBody>
      </p:sp>
    </p:spTree>
    <p:extLst>
      <p:ext uri="{BB962C8B-B14F-4D97-AF65-F5344CB8AC3E}">
        <p14:creationId xmlns:p14="http://schemas.microsoft.com/office/powerpoint/2010/main" val="31888032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oneTexte 7"/>
          <p:cNvSpPr txBox="1">
            <a:spLocks noChangeArrowheads="1"/>
          </p:cNvSpPr>
          <p:nvPr/>
        </p:nvSpPr>
        <p:spPr bwMode="auto">
          <a:xfrm>
            <a:off x="476250" y="330200"/>
            <a:ext cx="7893050" cy="490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2400" b="1" dirty="0">
                <a:solidFill>
                  <a:srgbClr val="0072BA"/>
                </a:solidFill>
                <a:latin typeface="Trebuchet MS" pitchFamily="-105" charset="0"/>
              </a:rPr>
              <a:t>Constat à Puteaux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b="1" dirty="0">
              <a:solidFill>
                <a:srgbClr val="0072BA"/>
              </a:solidFill>
              <a:latin typeface="Trebuchet MS" pitchFamily="-105" charset="0"/>
            </a:endParaRPr>
          </a:p>
          <a:p>
            <a:pPr defTabSz="4572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defRPr/>
            </a:pPr>
            <a:r>
              <a:rPr lang="fr-FR" altLang="fr-FR" sz="2000" dirty="0">
                <a:solidFill>
                  <a:srgbClr val="000000"/>
                </a:solidFill>
                <a:latin typeface="Trebuchet MS" panose="020B0603020202020204" pitchFamily="34" charset="0"/>
                <a:ea typeface="ＭＳ Ｐゴシック" pitchFamily="34" charset="-128"/>
              </a:rPr>
              <a:t>Deux collèges sur la commune de Puteaux :</a:t>
            </a:r>
          </a:p>
          <a:p>
            <a:pPr marL="342900" indent="-342900" defTabSz="4572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000" dirty="0">
                <a:solidFill>
                  <a:srgbClr val="000000"/>
                </a:solidFill>
                <a:latin typeface="Trebuchet MS" panose="020B0603020202020204" pitchFamily="34" charset="0"/>
                <a:ea typeface="ＭＳ Ｐゴシック" pitchFamily="34" charset="-128"/>
              </a:rPr>
              <a:t>Collège Maréchal Leclerc, 700 places</a:t>
            </a:r>
          </a:p>
          <a:p>
            <a:pPr marL="342900" indent="-342900" defTabSz="4572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000" dirty="0">
                <a:solidFill>
                  <a:srgbClr val="000000"/>
                </a:solidFill>
                <a:latin typeface="Trebuchet MS" panose="020B0603020202020204" pitchFamily="34" charset="0"/>
                <a:ea typeface="ＭＳ Ｐゴシック" pitchFamily="34" charset="-128"/>
              </a:rPr>
              <a:t>Collège Les Bouvets, 600 places</a:t>
            </a:r>
          </a:p>
          <a:p>
            <a:pPr defTabSz="4572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defRPr/>
            </a:pPr>
            <a:endParaRPr lang="fr-FR" altLang="fr-FR" sz="2000" dirty="0">
              <a:solidFill>
                <a:srgbClr val="000000"/>
              </a:solidFill>
              <a:latin typeface="Trebuchet MS" panose="020B0603020202020204" pitchFamily="34" charset="0"/>
              <a:ea typeface="ＭＳ Ｐゴシック" pitchFamily="34" charset="-128"/>
            </a:endParaRPr>
          </a:p>
          <a:p>
            <a:pPr defTabSz="4572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defRPr/>
            </a:pPr>
            <a:endParaRPr lang="fr-FR" altLang="fr-FR" sz="2000" dirty="0">
              <a:solidFill>
                <a:srgbClr val="000000"/>
              </a:solidFill>
              <a:latin typeface="Trebuchet MS" panose="020B0603020202020204" pitchFamily="34" charset="0"/>
              <a:ea typeface="ＭＳ Ｐゴシック" pitchFamily="34" charset="-128"/>
            </a:endParaRPr>
          </a:p>
          <a:p>
            <a:pPr marL="342900" indent="-342900" defTabSz="4572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000" dirty="0">
                <a:solidFill>
                  <a:srgbClr val="000000"/>
                </a:solidFill>
                <a:latin typeface="Trebuchet MS" panose="020B0603020202020204" pitchFamily="34" charset="0"/>
                <a:ea typeface="ＭＳ Ｐゴシック" pitchFamily="34" charset="-128"/>
              </a:rPr>
              <a:t>Un dépassement de la capacité d’accueil du collège Maréchal Leclerc</a:t>
            </a:r>
          </a:p>
          <a:p>
            <a:pPr marL="342900" indent="-342900" defTabSz="4572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fr-FR" altLang="fr-FR" sz="2000" dirty="0">
              <a:solidFill>
                <a:srgbClr val="000000"/>
              </a:solidFill>
              <a:latin typeface="Trebuchet MS" panose="020B0603020202020204" pitchFamily="34" charset="0"/>
              <a:ea typeface="ＭＳ Ｐゴシック" pitchFamily="34" charset="-128"/>
            </a:endParaRPr>
          </a:p>
          <a:p>
            <a:pPr marL="342900" indent="-342900" defTabSz="4572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000" dirty="0">
                <a:solidFill>
                  <a:srgbClr val="000000"/>
                </a:solidFill>
                <a:latin typeface="Trebuchet MS" panose="020B0603020202020204" pitchFamily="34" charset="0"/>
                <a:ea typeface="ＭＳ Ｐゴシック" pitchFamily="34" charset="-128"/>
              </a:rPr>
              <a:t>Le collège Les Bouvets dispose actuellement d’une capacité non exploitée</a:t>
            </a:r>
          </a:p>
          <a:p>
            <a:pPr marL="342900" indent="-342900" defTabSz="4572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fr-FR" altLang="fr-FR" sz="2000" dirty="0">
              <a:solidFill>
                <a:srgbClr val="000000"/>
              </a:solidFill>
              <a:latin typeface="Trebuchet MS" panose="020B0603020202020204" pitchFamily="34" charset="0"/>
              <a:ea typeface="ＭＳ Ｐゴシック" pitchFamily="34" charset="-128"/>
            </a:endParaRPr>
          </a:p>
          <a:p>
            <a:pPr marL="342900" indent="-342900" defTabSz="4572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000" dirty="0">
                <a:solidFill>
                  <a:srgbClr val="000000"/>
                </a:solidFill>
                <a:latin typeface="Trebuchet MS" panose="020B0603020202020204" pitchFamily="34" charset="0"/>
                <a:ea typeface="ＭＳ Ｐゴシック" pitchFamily="34" charset="-128"/>
              </a:rPr>
              <a:t>Des livraisons de logements à prévoir sur le moyen-terme</a:t>
            </a:r>
          </a:p>
          <a:p>
            <a:pPr marL="342900" indent="-342900" defTabSz="4572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fr-FR" altLang="fr-FR" sz="2000" dirty="0">
              <a:solidFill>
                <a:srgbClr val="000000"/>
              </a:solidFill>
              <a:latin typeface="Trebuchet MS" panose="020B0603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82658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12604"/>
              </p:ext>
            </p:extLst>
          </p:nvPr>
        </p:nvGraphicFramePr>
        <p:xfrm>
          <a:off x="699340" y="404662"/>
          <a:ext cx="7689080" cy="1224138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669363">
                  <a:extLst>
                    <a:ext uri="{9D8B030D-6E8A-4147-A177-3AD203B41FA5}">
                      <a16:colId xmlns:a16="http://schemas.microsoft.com/office/drawing/2014/main" val="2064489512"/>
                    </a:ext>
                  </a:extLst>
                </a:gridCol>
                <a:gridCol w="1441703">
                  <a:extLst>
                    <a:ext uri="{9D8B030D-6E8A-4147-A177-3AD203B41FA5}">
                      <a16:colId xmlns:a16="http://schemas.microsoft.com/office/drawing/2014/main" val="75841054"/>
                    </a:ext>
                  </a:extLst>
                </a:gridCol>
                <a:gridCol w="429078">
                  <a:extLst>
                    <a:ext uri="{9D8B030D-6E8A-4147-A177-3AD203B41FA5}">
                      <a16:colId xmlns:a16="http://schemas.microsoft.com/office/drawing/2014/main" val="1308276689"/>
                    </a:ext>
                  </a:extLst>
                </a:gridCol>
                <a:gridCol w="429078">
                  <a:extLst>
                    <a:ext uri="{9D8B030D-6E8A-4147-A177-3AD203B41FA5}">
                      <a16:colId xmlns:a16="http://schemas.microsoft.com/office/drawing/2014/main" val="61717103"/>
                    </a:ext>
                  </a:extLst>
                </a:gridCol>
                <a:gridCol w="429078">
                  <a:extLst>
                    <a:ext uri="{9D8B030D-6E8A-4147-A177-3AD203B41FA5}">
                      <a16:colId xmlns:a16="http://schemas.microsoft.com/office/drawing/2014/main" val="2436789101"/>
                    </a:ext>
                  </a:extLst>
                </a:gridCol>
                <a:gridCol w="429078">
                  <a:extLst>
                    <a:ext uri="{9D8B030D-6E8A-4147-A177-3AD203B41FA5}">
                      <a16:colId xmlns:a16="http://schemas.microsoft.com/office/drawing/2014/main" val="2020299530"/>
                    </a:ext>
                  </a:extLst>
                </a:gridCol>
                <a:gridCol w="429078">
                  <a:extLst>
                    <a:ext uri="{9D8B030D-6E8A-4147-A177-3AD203B41FA5}">
                      <a16:colId xmlns:a16="http://schemas.microsoft.com/office/drawing/2014/main" val="3942448113"/>
                    </a:ext>
                  </a:extLst>
                </a:gridCol>
                <a:gridCol w="429078">
                  <a:extLst>
                    <a:ext uri="{9D8B030D-6E8A-4147-A177-3AD203B41FA5}">
                      <a16:colId xmlns:a16="http://schemas.microsoft.com/office/drawing/2014/main" val="308162681"/>
                    </a:ext>
                  </a:extLst>
                </a:gridCol>
                <a:gridCol w="429078">
                  <a:extLst>
                    <a:ext uri="{9D8B030D-6E8A-4147-A177-3AD203B41FA5}">
                      <a16:colId xmlns:a16="http://schemas.microsoft.com/office/drawing/2014/main" val="1401003727"/>
                    </a:ext>
                  </a:extLst>
                </a:gridCol>
                <a:gridCol w="429078">
                  <a:extLst>
                    <a:ext uri="{9D8B030D-6E8A-4147-A177-3AD203B41FA5}">
                      <a16:colId xmlns:a16="http://schemas.microsoft.com/office/drawing/2014/main" val="1333591187"/>
                    </a:ext>
                  </a:extLst>
                </a:gridCol>
                <a:gridCol w="429078">
                  <a:extLst>
                    <a:ext uri="{9D8B030D-6E8A-4147-A177-3AD203B41FA5}">
                      <a16:colId xmlns:a16="http://schemas.microsoft.com/office/drawing/2014/main" val="190706783"/>
                    </a:ext>
                  </a:extLst>
                </a:gridCol>
                <a:gridCol w="429078">
                  <a:extLst>
                    <a:ext uri="{9D8B030D-6E8A-4147-A177-3AD203B41FA5}">
                      <a16:colId xmlns:a16="http://schemas.microsoft.com/office/drawing/2014/main" val="2647996061"/>
                    </a:ext>
                  </a:extLst>
                </a:gridCol>
                <a:gridCol w="429078">
                  <a:extLst>
                    <a:ext uri="{9D8B030D-6E8A-4147-A177-3AD203B41FA5}">
                      <a16:colId xmlns:a16="http://schemas.microsoft.com/office/drawing/2014/main" val="2624518293"/>
                    </a:ext>
                  </a:extLst>
                </a:gridCol>
                <a:gridCol w="429078">
                  <a:extLst>
                    <a:ext uri="{9D8B030D-6E8A-4147-A177-3AD203B41FA5}">
                      <a16:colId xmlns:a16="http://schemas.microsoft.com/office/drawing/2014/main" val="2972383312"/>
                    </a:ext>
                  </a:extLst>
                </a:gridCol>
                <a:gridCol w="429078">
                  <a:extLst>
                    <a:ext uri="{9D8B030D-6E8A-4147-A177-3AD203B41FA5}">
                      <a16:colId xmlns:a16="http://schemas.microsoft.com/office/drawing/2014/main" val="2163508340"/>
                    </a:ext>
                  </a:extLst>
                </a:gridCol>
              </a:tblGrid>
              <a:tr h="20402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u="none" strike="noStrike" dirty="0">
                          <a:effectLst/>
                        </a:rPr>
                        <a:t>EFF/TH</a:t>
                      </a:r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u="none" strike="noStrike" dirty="0">
                          <a:effectLst/>
                        </a:rPr>
                        <a:t>NOMS</a:t>
                      </a:r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u="none" strike="noStrike" dirty="0">
                          <a:effectLst/>
                        </a:rPr>
                        <a:t> 07-08</a:t>
                      </a:r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u="none" strike="noStrike">
                          <a:effectLst/>
                        </a:rPr>
                        <a:t> 08-09</a:t>
                      </a:r>
                      <a:endParaRPr lang="fr-FR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u="none" strike="noStrike">
                          <a:effectLst/>
                        </a:rPr>
                        <a:t> 09-10</a:t>
                      </a:r>
                      <a:endParaRPr lang="fr-FR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u="none" strike="noStrike">
                          <a:effectLst/>
                        </a:rPr>
                        <a:t> 10-11</a:t>
                      </a:r>
                      <a:endParaRPr lang="fr-FR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u="none" strike="noStrike">
                          <a:effectLst/>
                        </a:rPr>
                        <a:t> 11-12</a:t>
                      </a:r>
                      <a:endParaRPr lang="fr-FR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u="none" strike="noStrike" dirty="0">
                          <a:effectLst/>
                        </a:rPr>
                        <a:t> 12-13</a:t>
                      </a:r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u="none" strike="noStrike">
                          <a:effectLst/>
                        </a:rPr>
                        <a:t>13-14</a:t>
                      </a:r>
                      <a:endParaRPr lang="fr-FR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u="none" strike="noStrike">
                          <a:effectLst/>
                        </a:rPr>
                        <a:t> 14-15</a:t>
                      </a:r>
                      <a:endParaRPr lang="fr-FR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u="none" strike="noStrike" dirty="0">
                          <a:effectLst/>
                        </a:rPr>
                        <a:t>15-16</a:t>
                      </a:r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u="none" strike="noStrike" dirty="0">
                          <a:effectLst/>
                        </a:rPr>
                        <a:t>16-17</a:t>
                      </a:r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u="none" strike="noStrike" dirty="0">
                          <a:effectLst/>
                        </a:rPr>
                        <a:t>17-18</a:t>
                      </a:r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u="none" strike="noStrike" dirty="0">
                          <a:effectLst/>
                        </a:rPr>
                        <a:t>18-19</a:t>
                      </a:r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u="none" strike="noStrike" dirty="0">
                          <a:effectLst/>
                        </a:rPr>
                        <a:t>19-20</a:t>
                      </a:r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452174"/>
                  </a:ext>
                </a:extLst>
              </a:tr>
              <a:tr h="204023"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u="none" strike="noStrike" dirty="0">
                          <a:effectLst/>
                        </a:rPr>
                        <a:t>600</a:t>
                      </a:r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u="none" strike="noStrike">
                          <a:effectLst/>
                        </a:rPr>
                        <a:t>LES BOUVETS</a:t>
                      </a:r>
                      <a:endParaRPr lang="fr-FR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>
                          <a:effectLst/>
                        </a:rPr>
                        <a:t>520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528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532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534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533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536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529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536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508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472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461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468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497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5767126"/>
                  </a:ext>
                </a:extLst>
              </a:tr>
              <a:tr h="204023"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u="none" strike="noStrike">
                          <a:effectLst/>
                        </a:rPr>
                        <a:t>700</a:t>
                      </a:r>
                      <a:endParaRPr lang="fr-FR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u="none" strike="noStrike">
                          <a:effectLst/>
                        </a:rPr>
                        <a:t>MARÉCHAL LECLERC</a:t>
                      </a:r>
                      <a:endParaRPr lang="fr-FR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>
                          <a:effectLst/>
                        </a:rPr>
                        <a:t>753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756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>
                          <a:effectLst/>
                        </a:rPr>
                        <a:t>774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773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770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740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712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705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694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701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741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754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768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15718712"/>
                  </a:ext>
                </a:extLst>
              </a:tr>
              <a:tr h="204023"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u="none" strike="noStrike">
                          <a:effectLst/>
                        </a:rPr>
                        <a:t> </a:t>
                      </a:r>
                      <a:endParaRPr lang="fr-FR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u="none" strike="noStrike" dirty="0">
                          <a:effectLst/>
                        </a:rPr>
                        <a:t>effectif total</a:t>
                      </a:r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1273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1284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1306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1307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1303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>
                          <a:effectLst/>
                        </a:rPr>
                        <a:t>1276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1241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>
                          <a:effectLst/>
                        </a:rPr>
                        <a:t>1241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>
                          <a:effectLst/>
                        </a:rPr>
                        <a:t>1202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1173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1202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1222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1265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00876142"/>
                  </a:ext>
                </a:extLst>
              </a:tr>
              <a:tr h="204023"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u="none" strike="noStrike">
                          <a:effectLst/>
                        </a:rPr>
                        <a:t>1300</a:t>
                      </a:r>
                      <a:endParaRPr lang="fr-FR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u="none" strike="noStrike" dirty="0">
                          <a:effectLst/>
                        </a:rPr>
                        <a:t>capacité accueil</a:t>
                      </a:r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1300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1300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1300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1300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1300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1300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1300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1300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1300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>
                          <a:effectLst/>
                        </a:rPr>
                        <a:t>1300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>
                          <a:effectLst/>
                        </a:rPr>
                        <a:t>1300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>
                          <a:effectLst/>
                        </a:rPr>
                        <a:t>1300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1300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63562374"/>
                  </a:ext>
                </a:extLst>
              </a:tr>
              <a:tr h="204023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u="none" strike="noStrike">
                          <a:effectLst/>
                        </a:rPr>
                        <a:t> </a:t>
                      </a:r>
                      <a:endParaRPr lang="fr-FR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u="none" strike="noStrike" dirty="0">
                          <a:effectLst/>
                        </a:rPr>
                        <a:t>taux d'occupation</a:t>
                      </a:r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98%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99%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100%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101%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100%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98%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95%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95%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92%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90%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92%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>
                          <a:effectLst/>
                        </a:rPr>
                        <a:t>94%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 dirty="0">
                          <a:effectLst/>
                        </a:rPr>
                        <a:t>97%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391567"/>
                  </a:ext>
                </a:extLst>
              </a:tr>
            </a:tbl>
          </a:graphicData>
        </a:graphic>
      </p:graphicFrame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1289023"/>
              </p:ext>
            </p:extLst>
          </p:nvPr>
        </p:nvGraphicFramePr>
        <p:xfrm>
          <a:off x="1043608" y="2060848"/>
          <a:ext cx="7106741" cy="3196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09687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 bwMode="auto">
          <a:xfrm>
            <a:off x="457200" y="722313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fr-FR" altLang="fr-FR" sz="2400" b="1">
                <a:solidFill>
                  <a:srgbClr val="0072BA"/>
                </a:solidFill>
                <a:latin typeface="Trebuchet MS" pitchFamily="-105" charset="0"/>
              </a:rPr>
              <a:t>Objectifs</a:t>
            </a: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457200" y="1988840"/>
            <a:ext cx="8229600" cy="3295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sz="2000" dirty="0">
                <a:latin typeface="Trebuchet MS" pitchFamily="-105" charset="0"/>
              </a:rPr>
              <a:t>Réduire les effectifs du collège Maréchal Leclerc</a:t>
            </a:r>
          </a:p>
          <a:p>
            <a:endParaRPr lang="fr-FR" altLang="fr-FR" sz="2000" dirty="0">
              <a:latin typeface="Trebuchet MS" pitchFamily="-105" charset="0"/>
            </a:endParaRPr>
          </a:p>
          <a:p>
            <a:r>
              <a:rPr lang="fr-FR" altLang="fr-FR" sz="2000" dirty="0">
                <a:latin typeface="Trebuchet MS" pitchFamily="-105" charset="0"/>
              </a:rPr>
              <a:t>Anticiper la livraison de futurs programmes immobiliers sur la commune</a:t>
            </a:r>
          </a:p>
          <a:p>
            <a:endParaRPr lang="fr-FR" altLang="fr-FR" sz="2000" dirty="0">
              <a:latin typeface="Trebuchet MS" pitchFamily="-105" charset="0"/>
            </a:endParaRPr>
          </a:p>
          <a:p>
            <a:pPr marL="342900" lvl="1" indent="-342900">
              <a:buFontTx/>
              <a:buChar char="•"/>
            </a:pPr>
            <a:r>
              <a:rPr lang="fr-FR" altLang="fr-FR" sz="2000" dirty="0">
                <a:latin typeface="Trebuchet MS" pitchFamily="-105" charset="0"/>
              </a:rPr>
              <a:t>Un rééquilibrage progressif à partir de septembre 2020, la nouvelle sectorisation s’appliquant uniquement aux futurs 6</a:t>
            </a:r>
            <a:r>
              <a:rPr lang="fr-FR" altLang="fr-FR" sz="2000" baseline="30000" dirty="0">
                <a:latin typeface="Trebuchet MS" pitchFamily="-105" charset="0"/>
              </a:rPr>
              <a:t>ème</a:t>
            </a:r>
            <a:endParaRPr lang="fr-FR" altLang="fr-FR" sz="2000" dirty="0">
              <a:latin typeface="Trebuchet MS" pitchFamily="-105" charset="0"/>
            </a:endParaRPr>
          </a:p>
          <a:p>
            <a:endParaRPr lang="fr-FR" altLang="fr-FR" sz="2000" dirty="0">
              <a:latin typeface="Trebuchet MS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1270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84138"/>
            <a:ext cx="1762125" cy="754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39552" y="3212976"/>
            <a:ext cx="2374900" cy="3683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000000"/>
                </a:solidFill>
              </a:rPr>
              <a:t>Sectorisation actuelle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9" y="1"/>
            <a:ext cx="5184576" cy="667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998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 bwMode="auto">
          <a:xfrm>
            <a:off x="457200" y="474663"/>
            <a:ext cx="8229600" cy="725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fr-FR" altLang="fr-FR" sz="2400" b="1" dirty="0">
                <a:solidFill>
                  <a:srgbClr val="0072BA"/>
                </a:solidFill>
                <a:latin typeface="Trebuchet MS" pitchFamily="-105" charset="0"/>
              </a:rPr>
              <a:t>Propositions Puteaux :</a:t>
            </a:r>
          </a:p>
        </p:txBody>
      </p:sp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440072" y="1556792"/>
            <a:ext cx="8229600" cy="42576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defRPr/>
            </a:pPr>
            <a:r>
              <a:rPr lang="fr-FR" altLang="fr-FR" sz="2000" b="1" dirty="0">
                <a:solidFill>
                  <a:srgbClr val="0072BA"/>
                </a:solidFill>
                <a:latin typeface="Trebuchet MS" panose="020B0603020202020204" pitchFamily="34" charset="0"/>
                <a:ea typeface="ＭＳ Ｐゴシック" pitchFamily="34" charset="-128"/>
              </a:rPr>
              <a:t>Transfert du nouveau secteur de l’école Jaurès dans son intégralité </a:t>
            </a:r>
            <a:r>
              <a:rPr lang="fr-FR" altLang="fr-FR" sz="2000" dirty="0">
                <a:latin typeface="Trebuchet MS" panose="020B0603020202020204" pitchFamily="34" charset="0"/>
                <a:ea typeface="ＭＳ Ｐゴシック" pitchFamily="34" charset="-128"/>
              </a:rPr>
              <a:t>représentant environ 10 élèves par tranche d’âge</a:t>
            </a:r>
            <a:endParaRPr lang="fr-FR" altLang="fr-FR" sz="2000" b="1" dirty="0">
              <a:solidFill>
                <a:srgbClr val="0072BA"/>
              </a:solidFill>
              <a:latin typeface="Trebuchet MS" panose="020B0603020202020204" pitchFamily="34" charset="0"/>
              <a:ea typeface="ＭＳ Ｐゴシック" pitchFamily="34" charset="-128"/>
            </a:endParaRPr>
          </a:p>
          <a:p>
            <a:pPr marL="342900" lvl="1" indent="-342900">
              <a:defRPr/>
            </a:pPr>
            <a:endParaRPr lang="fr-FR" altLang="fr-FR" sz="2000" b="1" dirty="0">
              <a:solidFill>
                <a:srgbClr val="0072BA"/>
              </a:solidFill>
              <a:latin typeface="Trebuchet MS" panose="020B0603020202020204" pitchFamily="34" charset="0"/>
              <a:ea typeface="ＭＳ Ｐゴシック" pitchFamily="34" charset="-128"/>
            </a:endParaRPr>
          </a:p>
          <a:p>
            <a:pPr marL="342900" lvl="1" indent="-342900">
              <a:defRPr/>
            </a:pPr>
            <a:endParaRPr lang="fr-FR" altLang="fr-FR" sz="2000" b="1" dirty="0">
              <a:solidFill>
                <a:srgbClr val="0072BA"/>
              </a:solidFill>
              <a:latin typeface="Trebuchet MS" panose="020B0603020202020204" pitchFamily="34" charset="0"/>
              <a:ea typeface="ＭＳ Ｐゴシック" pitchFamily="34" charset="-128"/>
            </a:endParaRPr>
          </a:p>
          <a:p>
            <a:pPr marL="342900" lvl="1" indent="-342900">
              <a:defRPr/>
            </a:pPr>
            <a:r>
              <a:rPr lang="fr-FR" altLang="fr-FR" sz="2000" b="1" dirty="0">
                <a:solidFill>
                  <a:srgbClr val="0072BA"/>
                </a:solidFill>
                <a:latin typeface="Trebuchet MS" panose="020B0603020202020204" pitchFamily="34" charset="0"/>
                <a:ea typeface="ＭＳ Ｐゴシック" pitchFamily="34" charset="-128"/>
              </a:rPr>
              <a:t>Transfert d’une partie du secteur de la nouvelle école Voltaire </a:t>
            </a:r>
            <a:r>
              <a:rPr lang="fr-FR" altLang="fr-FR" sz="2000" dirty="0">
                <a:latin typeface="Trebuchet MS" panose="020B0603020202020204" pitchFamily="34" charset="0"/>
                <a:ea typeface="ＭＳ Ｐゴシック" pitchFamily="34" charset="-128"/>
              </a:rPr>
              <a:t>représentant environ 20 élèves par tranche d’âge</a:t>
            </a:r>
            <a:endParaRPr lang="fr-FR" altLang="fr-FR" sz="2000" b="1" dirty="0">
              <a:solidFill>
                <a:srgbClr val="0072BA"/>
              </a:solidFill>
              <a:latin typeface="Trebuchet MS" panose="020B0603020202020204" pitchFamily="34" charset="0"/>
              <a:ea typeface="ＭＳ Ｐゴシック" pitchFamily="34" charset="-128"/>
            </a:endParaRPr>
          </a:p>
          <a:p>
            <a:pPr marL="342900" lvl="1" indent="-342900">
              <a:defRPr/>
            </a:pPr>
            <a:endParaRPr lang="fr-FR" altLang="fr-FR" sz="2000" dirty="0">
              <a:latin typeface="Trebuchet MS" panose="020B0603020202020204" pitchFamily="34" charset="0"/>
              <a:ea typeface="ＭＳ Ｐゴシック" pitchFamily="34" charset="-128"/>
            </a:endParaRPr>
          </a:p>
          <a:p>
            <a:pPr marL="542925" lvl="2" indent="-180975">
              <a:defRPr/>
            </a:pPr>
            <a:endParaRPr lang="fr-FR" altLang="fr-FR" sz="2000" dirty="0">
              <a:latin typeface="Trebuchet MS" panose="020B0603020202020204" pitchFamily="34" charset="0"/>
              <a:ea typeface="ＭＳ Ｐゴシック" pitchFamily="34" charset="-128"/>
            </a:endParaRPr>
          </a:p>
          <a:p>
            <a:pPr marL="0" indent="0">
              <a:buNone/>
              <a:defRPr/>
            </a:pP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242268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879116"/>
              </p:ext>
            </p:extLst>
          </p:nvPr>
        </p:nvGraphicFramePr>
        <p:xfrm>
          <a:off x="539552" y="476672"/>
          <a:ext cx="7776864" cy="1800197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730767">
                  <a:extLst>
                    <a:ext uri="{9D8B030D-6E8A-4147-A177-3AD203B41FA5}">
                      <a16:colId xmlns:a16="http://schemas.microsoft.com/office/drawing/2014/main" val="3200670324"/>
                    </a:ext>
                  </a:extLst>
                </a:gridCol>
                <a:gridCol w="1233171">
                  <a:extLst>
                    <a:ext uri="{9D8B030D-6E8A-4147-A177-3AD203B41FA5}">
                      <a16:colId xmlns:a16="http://schemas.microsoft.com/office/drawing/2014/main" val="3777238375"/>
                    </a:ext>
                  </a:extLst>
                </a:gridCol>
                <a:gridCol w="415209">
                  <a:extLst>
                    <a:ext uri="{9D8B030D-6E8A-4147-A177-3AD203B41FA5}">
                      <a16:colId xmlns:a16="http://schemas.microsoft.com/office/drawing/2014/main" val="1670234932"/>
                    </a:ext>
                  </a:extLst>
                </a:gridCol>
                <a:gridCol w="415209">
                  <a:extLst>
                    <a:ext uri="{9D8B030D-6E8A-4147-A177-3AD203B41FA5}">
                      <a16:colId xmlns:a16="http://schemas.microsoft.com/office/drawing/2014/main" val="750263924"/>
                    </a:ext>
                  </a:extLst>
                </a:gridCol>
                <a:gridCol w="415209">
                  <a:extLst>
                    <a:ext uri="{9D8B030D-6E8A-4147-A177-3AD203B41FA5}">
                      <a16:colId xmlns:a16="http://schemas.microsoft.com/office/drawing/2014/main" val="2721552665"/>
                    </a:ext>
                  </a:extLst>
                </a:gridCol>
                <a:gridCol w="415209">
                  <a:extLst>
                    <a:ext uri="{9D8B030D-6E8A-4147-A177-3AD203B41FA5}">
                      <a16:colId xmlns:a16="http://schemas.microsoft.com/office/drawing/2014/main" val="3717743865"/>
                    </a:ext>
                  </a:extLst>
                </a:gridCol>
                <a:gridCol w="415209">
                  <a:extLst>
                    <a:ext uri="{9D8B030D-6E8A-4147-A177-3AD203B41FA5}">
                      <a16:colId xmlns:a16="http://schemas.microsoft.com/office/drawing/2014/main" val="2307340484"/>
                    </a:ext>
                  </a:extLst>
                </a:gridCol>
                <a:gridCol w="415209">
                  <a:extLst>
                    <a:ext uri="{9D8B030D-6E8A-4147-A177-3AD203B41FA5}">
                      <a16:colId xmlns:a16="http://schemas.microsoft.com/office/drawing/2014/main" val="1912234011"/>
                    </a:ext>
                  </a:extLst>
                </a:gridCol>
                <a:gridCol w="415209">
                  <a:extLst>
                    <a:ext uri="{9D8B030D-6E8A-4147-A177-3AD203B41FA5}">
                      <a16:colId xmlns:a16="http://schemas.microsoft.com/office/drawing/2014/main" val="1857507240"/>
                    </a:ext>
                  </a:extLst>
                </a:gridCol>
                <a:gridCol w="415209">
                  <a:extLst>
                    <a:ext uri="{9D8B030D-6E8A-4147-A177-3AD203B41FA5}">
                      <a16:colId xmlns:a16="http://schemas.microsoft.com/office/drawing/2014/main" val="2455014364"/>
                    </a:ext>
                  </a:extLst>
                </a:gridCol>
                <a:gridCol w="415209">
                  <a:extLst>
                    <a:ext uri="{9D8B030D-6E8A-4147-A177-3AD203B41FA5}">
                      <a16:colId xmlns:a16="http://schemas.microsoft.com/office/drawing/2014/main" val="1379844202"/>
                    </a:ext>
                  </a:extLst>
                </a:gridCol>
                <a:gridCol w="415209">
                  <a:extLst>
                    <a:ext uri="{9D8B030D-6E8A-4147-A177-3AD203B41FA5}">
                      <a16:colId xmlns:a16="http://schemas.microsoft.com/office/drawing/2014/main" val="691331713"/>
                    </a:ext>
                  </a:extLst>
                </a:gridCol>
                <a:gridCol w="415209">
                  <a:extLst>
                    <a:ext uri="{9D8B030D-6E8A-4147-A177-3AD203B41FA5}">
                      <a16:colId xmlns:a16="http://schemas.microsoft.com/office/drawing/2014/main" val="1375107158"/>
                    </a:ext>
                  </a:extLst>
                </a:gridCol>
                <a:gridCol w="415209">
                  <a:extLst>
                    <a:ext uri="{9D8B030D-6E8A-4147-A177-3AD203B41FA5}">
                      <a16:colId xmlns:a16="http://schemas.microsoft.com/office/drawing/2014/main" val="316703898"/>
                    </a:ext>
                  </a:extLst>
                </a:gridCol>
                <a:gridCol w="415209">
                  <a:extLst>
                    <a:ext uri="{9D8B030D-6E8A-4147-A177-3AD203B41FA5}">
                      <a16:colId xmlns:a16="http://schemas.microsoft.com/office/drawing/2014/main" val="1467859136"/>
                    </a:ext>
                  </a:extLst>
                </a:gridCol>
                <a:gridCol w="415209">
                  <a:extLst>
                    <a:ext uri="{9D8B030D-6E8A-4147-A177-3AD203B41FA5}">
                      <a16:colId xmlns:a16="http://schemas.microsoft.com/office/drawing/2014/main" val="3190864536"/>
                    </a:ext>
                  </a:extLst>
                </a:gridCol>
              </a:tblGrid>
              <a:tr h="25717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u="none" strike="noStrike" dirty="0">
                          <a:effectLst/>
                        </a:rPr>
                        <a:t>EFF/TH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u="none" strike="noStrike" dirty="0">
                          <a:effectLst/>
                        </a:rPr>
                        <a:t>Collège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u="none" strike="noStrike" dirty="0">
                          <a:effectLst/>
                        </a:rPr>
                        <a:t> 06-07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u="none" strike="noStrike">
                          <a:effectLst/>
                        </a:rPr>
                        <a:t> 07-08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u="none" strike="noStrike" dirty="0">
                          <a:effectLst/>
                        </a:rPr>
                        <a:t> 08-09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u="none" strike="noStrike">
                          <a:effectLst/>
                        </a:rPr>
                        <a:t> 09-10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u="none" strike="noStrike">
                          <a:effectLst/>
                        </a:rPr>
                        <a:t> 10-11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u="none" strike="noStrike">
                          <a:effectLst/>
                        </a:rPr>
                        <a:t> 11-12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u="none" strike="noStrike">
                          <a:effectLst/>
                        </a:rPr>
                        <a:t> 12-13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u="none" strike="noStrike" dirty="0">
                          <a:effectLst/>
                        </a:rPr>
                        <a:t> 13-14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u="none" strike="noStrike">
                          <a:effectLst/>
                        </a:rPr>
                        <a:t> 14-15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u="none" strike="noStrike">
                          <a:effectLst/>
                        </a:rPr>
                        <a:t> 15-16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u="none" strike="noStrike" dirty="0">
                          <a:effectLst/>
                        </a:rPr>
                        <a:t>16-17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u="none" strike="noStrike" dirty="0">
                          <a:effectLst/>
                        </a:rPr>
                        <a:t>17-18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u="none" strike="noStrike" dirty="0">
                          <a:effectLst/>
                        </a:rPr>
                        <a:t>18-19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u="none" strike="noStrike" dirty="0">
                          <a:effectLst/>
                        </a:rPr>
                        <a:t>19-20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424381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500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u="none" strike="noStrike" dirty="0">
                          <a:effectLst/>
                        </a:rPr>
                        <a:t>HENRI BARBUSSE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357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356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374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370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362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375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371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379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386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377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395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417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453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470</a:t>
                      </a:r>
                      <a:endParaRPr kumimoji="0" lang="fr-F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8077196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400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u="none" strike="noStrike">
                          <a:effectLst/>
                        </a:rPr>
                        <a:t>JOLIOT CURIE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366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357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385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338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301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268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258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264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298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332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362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391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393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387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8869982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600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u="none" strike="noStrike">
                          <a:effectLst/>
                        </a:rPr>
                        <a:t>ROMAIN ROLLAND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312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290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293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296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309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293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318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305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348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367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379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338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371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368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1274664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 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u="none" strike="noStrike">
                          <a:effectLst/>
                        </a:rPr>
                        <a:t>effectif total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1035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1003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1052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1004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972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936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947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948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1032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1076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1136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1146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1217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1225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185361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1500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u="none" strike="noStrike">
                          <a:effectLst/>
                        </a:rPr>
                        <a:t>capacité accueil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1500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1500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1500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1500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1500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1500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1500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1500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1500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1500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1500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>
                          <a:effectLst/>
                        </a:rPr>
                        <a:t>1500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1500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1500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5438094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u="none" strike="noStrike" dirty="0">
                          <a:effectLst/>
                        </a:rPr>
                        <a:t> 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u="none" strike="noStrike" dirty="0">
                          <a:effectLst/>
                        </a:rPr>
                        <a:t>taux d'occupation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69,0%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66,9%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70,1%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66,9%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64,8%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62,4%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63,1%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63,2%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68,8%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71,7%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75,7%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76,4%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>
                          <a:effectLst/>
                        </a:rPr>
                        <a:t>81,1%</a:t>
                      </a:r>
                      <a:endParaRPr lang="fr-FR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81,7%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6724687"/>
                  </a:ext>
                </a:extLst>
              </a:tr>
            </a:tbl>
          </a:graphicData>
        </a:graphic>
      </p:graphicFrame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0027920"/>
              </p:ext>
            </p:extLst>
          </p:nvPr>
        </p:nvGraphicFramePr>
        <p:xfrm>
          <a:off x="1108522" y="2492896"/>
          <a:ext cx="6638924" cy="3038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05844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8125" y="0"/>
            <a:ext cx="2000250" cy="895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23528" y="4509120"/>
            <a:ext cx="2457450" cy="3683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000000"/>
                </a:solidFill>
              </a:rPr>
              <a:t>Modification proposée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5629"/>
            <a:ext cx="5184576" cy="669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718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68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fr-FR" altLang="fr-FR" sz="2400" b="1" dirty="0">
                <a:solidFill>
                  <a:srgbClr val="0072BA"/>
                </a:solidFill>
                <a:latin typeface="Trebuchet MS" pitchFamily="-105" charset="0"/>
              </a:rPr>
              <a:t>Conséquences à Puteaux</a:t>
            </a:r>
          </a:p>
        </p:txBody>
      </p:sp>
      <p:sp>
        <p:nvSpPr>
          <p:cNvPr id="11267" name="ZoneTexte 4"/>
          <p:cNvSpPr txBox="1">
            <a:spLocks noChangeArrowheads="1"/>
          </p:cNvSpPr>
          <p:nvPr/>
        </p:nvSpPr>
        <p:spPr bwMode="auto">
          <a:xfrm>
            <a:off x="457200" y="942975"/>
            <a:ext cx="7848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62865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lvl="1" defTabSz="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fr-FR" altLang="fr-FR" sz="2000" dirty="0">
                <a:solidFill>
                  <a:srgbClr val="000000"/>
                </a:solidFill>
                <a:latin typeface="Trebuchet MS" pitchFamily="-105" charset="0"/>
              </a:rPr>
              <a:t>Une réduction des effectifs du collège </a:t>
            </a:r>
            <a:r>
              <a:rPr lang="fr-FR" altLang="fr-FR" sz="2000">
                <a:solidFill>
                  <a:srgbClr val="000000"/>
                </a:solidFill>
                <a:latin typeface="Trebuchet MS" pitchFamily="-105" charset="0"/>
              </a:rPr>
              <a:t>Maréchal Leclerc</a:t>
            </a:r>
            <a:endParaRPr lang="fr-FR" altLang="fr-FR" sz="2000" dirty="0">
              <a:solidFill>
                <a:srgbClr val="000000"/>
              </a:solidFill>
              <a:latin typeface="Trebuchet MS" pitchFamily="-105" charset="0"/>
            </a:endParaRPr>
          </a:p>
          <a:p>
            <a:pPr lvl="1" defTabSz="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fr-FR" altLang="fr-FR" sz="2000" dirty="0">
                <a:solidFill>
                  <a:srgbClr val="000000"/>
                </a:solidFill>
                <a:latin typeface="Trebuchet MS" pitchFamily="-105" charset="0"/>
              </a:rPr>
              <a:t>Une augmentation à suivre des effectifs du collège Les Bouvets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362265"/>
              </p:ext>
            </p:extLst>
          </p:nvPr>
        </p:nvGraphicFramePr>
        <p:xfrm>
          <a:off x="755576" y="2132856"/>
          <a:ext cx="7431035" cy="313015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605870">
                  <a:extLst>
                    <a:ext uri="{9D8B030D-6E8A-4147-A177-3AD203B41FA5}">
                      <a16:colId xmlns:a16="http://schemas.microsoft.com/office/drawing/2014/main" val="3528399707"/>
                    </a:ext>
                  </a:extLst>
                </a:gridCol>
                <a:gridCol w="565033">
                  <a:extLst>
                    <a:ext uri="{9D8B030D-6E8A-4147-A177-3AD203B41FA5}">
                      <a16:colId xmlns:a16="http://schemas.microsoft.com/office/drawing/2014/main" val="3866735012"/>
                    </a:ext>
                  </a:extLst>
                </a:gridCol>
                <a:gridCol w="565033">
                  <a:extLst>
                    <a:ext uri="{9D8B030D-6E8A-4147-A177-3AD203B41FA5}">
                      <a16:colId xmlns:a16="http://schemas.microsoft.com/office/drawing/2014/main" val="4007443675"/>
                    </a:ext>
                  </a:extLst>
                </a:gridCol>
                <a:gridCol w="565033">
                  <a:extLst>
                    <a:ext uri="{9D8B030D-6E8A-4147-A177-3AD203B41FA5}">
                      <a16:colId xmlns:a16="http://schemas.microsoft.com/office/drawing/2014/main" val="1304182379"/>
                    </a:ext>
                  </a:extLst>
                </a:gridCol>
                <a:gridCol w="565033">
                  <a:extLst>
                    <a:ext uri="{9D8B030D-6E8A-4147-A177-3AD203B41FA5}">
                      <a16:colId xmlns:a16="http://schemas.microsoft.com/office/drawing/2014/main" val="1110033349"/>
                    </a:ext>
                  </a:extLst>
                </a:gridCol>
                <a:gridCol w="565033">
                  <a:extLst>
                    <a:ext uri="{9D8B030D-6E8A-4147-A177-3AD203B41FA5}">
                      <a16:colId xmlns:a16="http://schemas.microsoft.com/office/drawing/2014/main" val="183960744"/>
                    </a:ext>
                  </a:extLst>
                </a:gridCol>
              </a:tblGrid>
              <a:tr h="4952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19-20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20-21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21-22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22-23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23-24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b"/>
                </a:tc>
                <a:extLst>
                  <a:ext uri="{0D108BD9-81ED-4DB2-BD59-A6C34878D82A}">
                    <a16:rowId xmlns:a16="http://schemas.microsoft.com/office/drawing/2014/main" val="1601264281"/>
                  </a:ext>
                </a:extLst>
              </a:tr>
              <a:tr h="374218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SANS MODIFICATION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3853673"/>
                  </a:ext>
                </a:extLst>
              </a:tr>
              <a:tr h="4729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MARECHAL LECLERC (700)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768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786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</a:rPr>
                        <a:t>827</a:t>
                      </a:r>
                      <a:endParaRPr lang="fr-FR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</a:rPr>
                        <a:t>831</a:t>
                      </a:r>
                      <a:endParaRPr lang="fr-FR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</a:rPr>
                        <a:t>817</a:t>
                      </a:r>
                      <a:endParaRPr lang="fr-FR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b"/>
                </a:tc>
                <a:extLst>
                  <a:ext uri="{0D108BD9-81ED-4DB2-BD59-A6C34878D82A}">
                    <a16:rowId xmlns:a16="http://schemas.microsoft.com/office/drawing/2014/main" val="1953918303"/>
                  </a:ext>
                </a:extLst>
              </a:tr>
              <a:tr h="4729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BOUVETS (600)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</a:rPr>
                        <a:t>497</a:t>
                      </a:r>
                      <a:endParaRPr lang="fr-FR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517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522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522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555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b"/>
                </a:tc>
                <a:extLst>
                  <a:ext uri="{0D108BD9-81ED-4DB2-BD59-A6C34878D82A}">
                    <a16:rowId xmlns:a16="http://schemas.microsoft.com/office/drawing/2014/main" val="912811056"/>
                  </a:ext>
                </a:extLst>
              </a:tr>
              <a:tr h="368892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AVEC MODIFICATION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028453812"/>
                  </a:ext>
                </a:extLst>
              </a:tr>
              <a:tr h="4729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MARECHAL LECLERC (700)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768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756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</a:rPr>
                        <a:t>763</a:t>
                      </a:r>
                      <a:endParaRPr lang="fr-FR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</a:rPr>
                        <a:t>735</a:t>
                      </a:r>
                      <a:endParaRPr lang="fr-FR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</a:rPr>
                        <a:t>692</a:t>
                      </a:r>
                      <a:endParaRPr lang="fr-FR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b"/>
                </a:tc>
                <a:extLst>
                  <a:ext uri="{0D108BD9-81ED-4DB2-BD59-A6C34878D82A}">
                    <a16:rowId xmlns:a16="http://schemas.microsoft.com/office/drawing/2014/main" val="3434987338"/>
                  </a:ext>
                </a:extLst>
              </a:tr>
              <a:tr h="4729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BOUVETS (600)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</a:rPr>
                        <a:t>497</a:t>
                      </a:r>
                      <a:endParaRPr lang="fr-FR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effectLst/>
                        </a:rPr>
                        <a:t>547</a:t>
                      </a:r>
                      <a:endParaRPr lang="fr-FR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587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618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679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b"/>
                </a:tc>
                <a:extLst>
                  <a:ext uri="{0D108BD9-81ED-4DB2-BD59-A6C34878D82A}">
                    <a16:rowId xmlns:a16="http://schemas.microsoft.com/office/drawing/2014/main" val="3235449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14660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oneTexte 5"/>
          <p:cNvSpPr txBox="1">
            <a:spLocks noChangeArrowheads="1"/>
          </p:cNvSpPr>
          <p:nvPr/>
        </p:nvSpPr>
        <p:spPr bwMode="auto">
          <a:xfrm>
            <a:off x="971600" y="2567350"/>
            <a:ext cx="673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marL="457200" indent="-457200" defTabSz="457200" eaLnBrk="1" fontAlgn="base" hangingPunct="1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fr-FR" sz="2400" b="1" dirty="0">
                <a:solidFill>
                  <a:srgbClr val="FFFFFF"/>
                </a:solidFill>
                <a:latin typeface="Trebuchet MS" panose="020B0603020202020204" pitchFamily="34" charset="0"/>
              </a:rPr>
              <a:t>Refonte de la sectorisation des collèges de Villeneuve-la-Garenne</a:t>
            </a:r>
          </a:p>
        </p:txBody>
      </p:sp>
      <p:sp>
        <p:nvSpPr>
          <p:cNvPr id="3075" name="ZoneTexte 6"/>
          <p:cNvSpPr txBox="1">
            <a:spLocks noChangeArrowheads="1"/>
          </p:cNvSpPr>
          <p:nvPr/>
        </p:nvSpPr>
        <p:spPr bwMode="auto">
          <a:xfrm>
            <a:off x="5740400" y="6042025"/>
            <a:ext cx="342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b="1">
                <a:solidFill>
                  <a:srgbClr val="FFFFFF"/>
                </a:solidFill>
                <a:latin typeface="Trebuchet MS" pitchFamily="-105" charset="0"/>
              </a:rPr>
              <a:t>www.hauts-de-seine.fr</a:t>
            </a:r>
          </a:p>
        </p:txBody>
      </p:sp>
    </p:spTree>
    <p:extLst>
      <p:ext uri="{BB962C8B-B14F-4D97-AF65-F5344CB8AC3E}">
        <p14:creationId xmlns:p14="http://schemas.microsoft.com/office/powerpoint/2010/main" val="19329994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oneTexte 7"/>
          <p:cNvSpPr txBox="1">
            <a:spLocks noChangeArrowheads="1"/>
          </p:cNvSpPr>
          <p:nvPr/>
        </p:nvSpPr>
        <p:spPr bwMode="auto">
          <a:xfrm>
            <a:off x="476250" y="330200"/>
            <a:ext cx="7893050" cy="457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2400" b="1" dirty="0">
                <a:solidFill>
                  <a:srgbClr val="0072BA"/>
                </a:solidFill>
                <a:latin typeface="Trebuchet MS" pitchFamily="-105" charset="0"/>
              </a:rPr>
              <a:t>Constat à Villeneuve-la-Garenne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b="1" dirty="0">
              <a:solidFill>
                <a:srgbClr val="0072BA"/>
              </a:solidFill>
              <a:latin typeface="Trebuchet MS" pitchFamily="-105" charset="0"/>
            </a:endParaRPr>
          </a:p>
          <a:p>
            <a:pPr defTabSz="4572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defRPr/>
            </a:pPr>
            <a:r>
              <a:rPr lang="fr-FR" altLang="fr-FR" sz="2000" dirty="0">
                <a:solidFill>
                  <a:srgbClr val="000000"/>
                </a:solidFill>
                <a:latin typeface="Trebuchet MS" panose="020B0603020202020204" pitchFamily="34" charset="0"/>
                <a:ea typeface="ＭＳ Ｐゴシック" pitchFamily="34" charset="-128"/>
              </a:rPr>
              <a:t>Deux collèges sur la commune de Villeneuve-la-Garenne :</a:t>
            </a:r>
          </a:p>
          <a:p>
            <a:pPr marL="342900" indent="-342900" defTabSz="4572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000" dirty="0">
                <a:solidFill>
                  <a:srgbClr val="000000"/>
                </a:solidFill>
                <a:latin typeface="Trebuchet MS" panose="020B0603020202020204" pitchFamily="34" charset="0"/>
                <a:ea typeface="ＭＳ Ｐゴシック" pitchFamily="34" charset="-128"/>
              </a:rPr>
              <a:t>Collège Édouard Manet, 700 places</a:t>
            </a:r>
          </a:p>
          <a:p>
            <a:pPr marL="342900" indent="-342900" defTabSz="4572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000" dirty="0">
                <a:solidFill>
                  <a:srgbClr val="000000"/>
                </a:solidFill>
                <a:latin typeface="Trebuchet MS" panose="020B0603020202020204" pitchFamily="34" charset="0"/>
                <a:ea typeface="ＭＳ Ｐゴシック" pitchFamily="34" charset="-128"/>
              </a:rPr>
              <a:t>Collège Georges Pompidou, 700 places</a:t>
            </a:r>
          </a:p>
          <a:p>
            <a:pPr defTabSz="4572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defRPr/>
            </a:pPr>
            <a:endParaRPr lang="fr-FR" altLang="fr-FR" sz="2000" dirty="0">
              <a:solidFill>
                <a:srgbClr val="000000"/>
              </a:solidFill>
              <a:latin typeface="Trebuchet MS" panose="020B0603020202020204" pitchFamily="34" charset="0"/>
              <a:ea typeface="ＭＳ Ｐゴシック" pitchFamily="34" charset="-128"/>
            </a:endParaRPr>
          </a:p>
          <a:p>
            <a:pPr defTabSz="4572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defRPr/>
            </a:pPr>
            <a:endParaRPr lang="fr-FR" altLang="fr-FR" sz="2000" dirty="0">
              <a:solidFill>
                <a:srgbClr val="000000"/>
              </a:solidFill>
              <a:latin typeface="Trebuchet MS" panose="020B0603020202020204" pitchFamily="34" charset="0"/>
              <a:ea typeface="ＭＳ Ｐゴシック" pitchFamily="34" charset="-128"/>
            </a:endParaRPr>
          </a:p>
          <a:p>
            <a:pPr defTabSz="4572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defRPr/>
            </a:pPr>
            <a:endParaRPr lang="fr-FR" altLang="fr-FR" sz="2000" dirty="0">
              <a:solidFill>
                <a:srgbClr val="000000"/>
              </a:solidFill>
              <a:latin typeface="Trebuchet MS" panose="020B0603020202020204" pitchFamily="34" charset="0"/>
              <a:ea typeface="ＭＳ Ｐゴシック" pitchFamily="34" charset="-128"/>
            </a:endParaRPr>
          </a:p>
          <a:p>
            <a:pPr marL="342900" indent="-342900" defTabSz="4572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000" dirty="0">
                <a:solidFill>
                  <a:srgbClr val="000000"/>
                </a:solidFill>
                <a:latin typeface="Trebuchet MS" panose="020B0603020202020204" pitchFamily="34" charset="0"/>
                <a:ea typeface="ＭＳ Ｐゴシック" pitchFamily="34" charset="-128"/>
              </a:rPr>
              <a:t>Un dépassement de la capacité d’accueil du collège Édouard Manet</a:t>
            </a:r>
          </a:p>
          <a:p>
            <a:pPr defTabSz="4572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defRPr/>
            </a:pPr>
            <a:endParaRPr lang="fr-FR" altLang="fr-FR" sz="2000" dirty="0">
              <a:solidFill>
                <a:srgbClr val="000000"/>
              </a:solidFill>
              <a:latin typeface="Trebuchet MS" panose="020B0603020202020204" pitchFamily="34" charset="0"/>
              <a:ea typeface="ＭＳ Ｐゴシック" pitchFamily="34" charset="-128"/>
            </a:endParaRPr>
          </a:p>
          <a:p>
            <a:pPr marL="342900" indent="-342900" defTabSz="4572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000" dirty="0">
                <a:solidFill>
                  <a:srgbClr val="000000"/>
                </a:solidFill>
                <a:latin typeface="Trebuchet MS" panose="020B0603020202020204" pitchFamily="34" charset="0"/>
                <a:ea typeface="ＭＳ Ｐゴシック" pitchFamily="34" charset="-128"/>
              </a:rPr>
              <a:t>Des livraisons de logements à prévoir sur le secteur du collège Édouard Manet</a:t>
            </a:r>
          </a:p>
          <a:p>
            <a:pPr marL="342900" indent="-342900" defTabSz="457200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fr-FR" altLang="fr-FR" sz="2000" dirty="0">
              <a:solidFill>
                <a:srgbClr val="000000"/>
              </a:solidFill>
              <a:latin typeface="Trebuchet MS" panose="020B060302020202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57456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48014"/>
              </p:ext>
            </p:extLst>
          </p:nvPr>
        </p:nvGraphicFramePr>
        <p:xfrm>
          <a:off x="1331640" y="332656"/>
          <a:ext cx="6768746" cy="1728193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89245">
                  <a:extLst>
                    <a:ext uri="{9D8B030D-6E8A-4147-A177-3AD203B41FA5}">
                      <a16:colId xmlns:a16="http://schemas.microsoft.com/office/drawing/2014/main" val="2820931058"/>
                    </a:ext>
                  </a:extLst>
                </a:gridCol>
                <a:gridCol w="1269141">
                  <a:extLst>
                    <a:ext uri="{9D8B030D-6E8A-4147-A177-3AD203B41FA5}">
                      <a16:colId xmlns:a16="http://schemas.microsoft.com/office/drawing/2014/main" val="4137639264"/>
                    </a:ext>
                  </a:extLst>
                </a:gridCol>
                <a:gridCol w="377720">
                  <a:extLst>
                    <a:ext uri="{9D8B030D-6E8A-4147-A177-3AD203B41FA5}">
                      <a16:colId xmlns:a16="http://schemas.microsoft.com/office/drawing/2014/main" val="4245190186"/>
                    </a:ext>
                  </a:extLst>
                </a:gridCol>
                <a:gridCol w="377720">
                  <a:extLst>
                    <a:ext uri="{9D8B030D-6E8A-4147-A177-3AD203B41FA5}">
                      <a16:colId xmlns:a16="http://schemas.microsoft.com/office/drawing/2014/main" val="3635547182"/>
                    </a:ext>
                  </a:extLst>
                </a:gridCol>
                <a:gridCol w="377720">
                  <a:extLst>
                    <a:ext uri="{9D8B030D-6E8A-4147-A177-3AD203B41FA5}">
                      <a16:colId xmlns:a16="http://schemas.microsoft.com/office/drawing/2014/main" val="2884254762"/>
                    </a:ext>
                  </a:extLst>
                </a:gridCol>
                <a:gridCol w="377720">
                  <a:extLst>
                    <a:ext uri="{9D8B030D-6E8A-4147-A177-3AD203B41FA5}">
                      <a16:colId xmlns:a16="http://schemas.microsoft.com/office/drawing/2014/main" val="3051712358"/>
                    </a:ext>
                  </a:extLst>
                </a:gridCol>
                <a:gridCol w="377720">
                  <a:extLst>
                    <a:ext uri="{9D8B030D-6E8A-4147-A177-3AD203B41FA5}">
                      <a16:colId xmlns:a16="http://schemas.microsoft.com/office/drawing/2014/main" val="2411902372"/>
                    </a:ext>
                  </a:extLst>
                </a:gridCol>
                <a:gridCol w="377720">
                  <a:extLst>
                    <a:ext uri="{9D8B030D-6E8A-4147-A177-3AD203B41FA5}">
                      <a16:colId xmlns:a16="http://schemas.microsoft.com/office/drawing/2014/main" val="1972184139"/>
                    </a:ext>
                  </a:extLst>
                </a:gridCol>
                <a:gridCol w="377720">
                  <a:extLst>
                    <a:ext uri="{9D8B030D-6E8A-4147-A177-3AD203B41FA5}">
                      <a16:colId xmlns:a16="http://schemas.microsoft.com/office/drawing/2014/main" val="2656259440"/>
                    </a:ext>
                  </a:extLst>
                </a:gridCol>
                <a:gridCol w="377720">
                  <a:extLst>
                    <a:ext uri="{9D8B030D-6E8A-4147-A177-3AD203B41FA5}">
                      <a16:colId xmlns:a16="http://schemas.microsoft.com/office/drawing/2014/main" val="1690061134"/>
                    </a:ext>
                  </a:extLst>
                </a:gridCol>
                <a:gridCol w="377720">
                  <a:extLst>
                    <a:ext uri="{9D8B030D-6E8A-4147-A177-3AD203B41FA5}">
                      <a16:colId xmlns:a16="http://schemas.microsoft.com/office/drawing/2014/main" val="3944579309"/>
                    </a:ext>
                  </a:extLst>
                </a:gridCol>
                <a:gridCol w="377720">
                  <a:extLst>
                    <a:ext uri="{9D8B030D-6E8A-4147-A177-3AD203B41FA5}">
                      <a16:colId xmlns:a16="http://schemas.microsoft.com/office/drawing/2014/main" val="3782713709"/>
                    </a:ext>
                  </a:extLst>
                </a:gridCol>
                <a:gridCol w="377720">
                  <a:extLst>
                    <a:ext uri="{9D8B030D-6E8A-4147-A177-3AD203B41FA5}">
                      <a16:colId xmlns:a16="http://schemas.microsoft.com/office/drawing/2014/main" val="1399708519"/>
                    </a:ext>
                  </a:extLst>
                </a:gridCol>
                <a:gridCol w="377720">
                  <a:extLst>
                    <a:ext uri="{9D8B030D-6E8A-4147-A177-3AD203B41FA5}">
                      <a16:colId xmlns:a16="http://schemas.microsoft.com/office/drawing/2014/main" val="937156813"/>
                    </a:ext>
                  </a:extLst>
                </a:gridCol>
                <a:gridCol w="377720">
                  <a:extLst>
                    <a:ext uri="{9D8B030D-6E8A-4147-A177-3AD203B41FA5}">
                      <a16:colId xmlns:a16="http://schemas.microsoft.com/office/drawing/2014/main" val="3425675103"/>
                    </a:ext>
                  </a:extLst>
                </a:gridCol>
              </a:tblGrid>
              <a:tr h="25768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u="none" strike="noStrike" dirty="0">
                          <a:effectLst/>
                        </a:rPr>
                        <a:t>EFF/TH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u="none" strike="noStrike">
                          <a:effectLst/>
                        </a:rPr>
                        <a:t>NOMS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u="none" strike="noStrike" dirty="0">
                          <a:effectLst/>
                        </a:rPr>
                        <a:t> 07-08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u="none" strike="noStrike">
                          <a:effectLst/>
                        </a:rPr>
                        <a:t> 08-09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u="none" strike="noStrike">
                          <a:effectLst/>
                        </a:rPr>
                        <a:t> 09-10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u="none" strike="noStrike">
                          <a:effectLst/>
                        </a:rPr>
                        <a:t> 10-11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u="none" strike="noStrike" dirty="0">
                          <a:effectLst/>
                        </a:rPr>
                        <a:t> 11-12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u="none" strike="noStrike" dirty="0">
                          <a:effectLst/>
                        </a:rPr>
                        <a:t> 12-13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u="none" strike="noStrike" dirty="0">
                          <a:effectLst/>
                        </a:rPr>
                        <a:t>13-14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u="none" strike="noStrike">
                          <a:effectLst/>
                        </a:rPr>
                        <a:t>14-15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u="none" strike="noStrike" dirty="0">
                          <a:effectLst/>
                        </a:rPr>
                        <a:t>15-16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u="none" strike="noStrike" dirty="0">
                          <a:effectLst/>
                        </a:rPr>
                        <a:t>16-17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u="none" strike="noStrike" dirty="0">
                          <a:effectLst/>
                        </a:rPr>
                        <a:t>17-18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u="none" strike="noStrike" dirty="0">
                          <a:effectLst/>
                        </a:rPr>
                        <a:t>18-19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u="none" strike="noStrike" dirty="0">
                          <a:effectLst/>
                        </a:rPr>
                        <a:t>19-20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935430"/>
                  </a:ext>
                </a:extLst>
              </a:tr>
              <a:tr h="257683"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u="none" strike="noStrike" dirty="0">
                          <a:effectLst/>
                        </a:rPr>
                        <a:t>700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u="none" strike="noStrike">
                          <a:effectLst/>
                        </a:rPr>
                        <a:t>ÉDOUARD MANET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592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596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583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561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579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556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581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607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626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629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656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670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715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05563384"/>
                  </a:ext>
                </a:extLst>
              </a:tr>
              <a:tr h="439778"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u="none" strike="noStrike" dirty="0">
                          <a:effectLst/>
                        </a:rPr>
                        <a:t>700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u="none" strike="noStrike">
                          <a:effectLst/>
                        </a:rPr>
                        <a:t>GEORGES POMPIDOU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598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568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525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514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495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525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547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563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554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509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547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589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599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58678602"/>
                  </a:ext>
                </a:extLst>
              </a:tr>
              <a:tr h="257683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u="none" strike="noStrike" dirty="0">
                          <a:effectLst/>
                        </a:rPr>
                        <a:t> 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u="none" strike="noStrike" dirty="0">
                          <a:effectLst/>
                        </a:rPr>
                        <a:t>effectif total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1190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1164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1108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1075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1074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1081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1128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1170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1180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1138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1203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1259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1314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84503627"/>
                  </a:ext>
                </a:extLst>
              </a:tr>
              <a:tr h="257683"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u="none" strike="noStrike">
                          <a:effectLst/>
                        </a:rPr>
                        <a:t>1400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u="none" strike="noStrike" dirty="0">
                          <a:effectLst/>
                        </a:rPr>
                        <a:t>capacité accueil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1400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1400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1400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1400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1400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1400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1400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1400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1400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1400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1400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1400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1400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03187767"/>
                  </a:ext>
                </a:extLst>
              </a:tr>
              <a:tr h="257683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u="none" strike="noStrike">
                          <a:effectLst/>
                        </a:rPr>
                        <a:t> 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u="none" strike="noStrike" dirty="0">
                          <a:effectLst/>
                        </a:rPr>
                        <a:t>taux d'occupation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85,00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83,14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79,14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76,79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76,71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77,21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80,57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83,57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84,29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81,29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85,93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89,93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93,86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7508766"/>
                  </a:ext>
                </a:extLst>
              </a:tr>
            </a:tbl>
          </a:graphicData>
        </a:graphic>
      </p:graphicFrame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4717504"/>
              </p:ext>
            </p:extLst>
          </p:nvPr>
        </p:nvGraphicFramePr>
        <p:xfrm>
          <a:off x="1979712" y="2420888"/>
          <a:ext cx="5199882" cy="3162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3851920" y="2174667"/>
            <a:ext cx="22573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 dirty="0"/>
              <a:t>Evolution des effectifs par collège</a:t>
            </a:r>
          </a:p>
        </p:txBody>
      </p:sp>
    </p:spTree>
    <p:extLst>
      <p:ext uri="{BB962C8B-B14F-4D97-AF65-F5344CB8AC3E}">
        <p14:creationId xmlns:p14="http://schemas.microsoft.com/office/powerpoint/2010/main" val="21879696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 bwMode="auto">
          <a:xfrm>
            <a:off x="457200" y="722313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fr-FR" altLang="fr-FR" sz="2400" b="1">
                <a:solidFill>
                  <a:srgbClr val="0072BA"/>
                </a:solidFill>
                <a:latin typeface="Trebuchet MS" pitchFamily="-105" charset="0"/>
              </a:rPr>
              <a:t>Objectifs</a:t>
            </a: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457200" y="1988840"/>
            <a:ext cx="8229600" cy="3295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sz="2000" dirty="0">
                <a:latin typeface="Trebuchet MS" pitchFamily="-105" charset="0"/>
              </a:rPr>
              <a:t>Réduire les effectifs du collège Édouard Manet</a:t>
            </a:r>
          </a:p>
          <a:p>
            <a:endParaRPr lang="fr-FR" altLang="fr-FR" sz="2000" dirty="0">
              <a:latin typeface="Trebuchet MS" pitchFamily="-105" charset="0"/>
            </a:endParaRPr>
          </a:p>
          <a:p>
            <a:r>
              <a:rPr lang="fr-FR" altLang="fr-FR" sz="2000" dirty="0">
                <a:latin typeface="Trebuchet MS" pitchFamily="-105" charset="0"/>
              </a:rPr>
              <a:t>Anticiper la livraison de futurs programmes immobiliers sur la commune</a:t>
            </a:r>
          </a:p>
          <a:p>
            <a:endParaRPr lang="fr-FR" altLang="fr-FR" sz="2000" dirty="0">
              <a:latin typeface="Trebuchet MS" pitchFamily="-105" charset="0"/>
            </a:endParaRPr>
          </a:p>
          <a:p>
            <a:pPr marL="342900" lvl="1" indent="-342900">
              <a:buFontTx/>
              <a:buChar char="•"/>
            </a:pPr>
            <a:r>
              <a:rPr lang="fr-FR" altLang="fr-FR" sz="2000" dirty="0">
                <a:latin typeface="Trebuchet MS" pitchFamily="-105" charset="0"/>
              </a:rPr>
              <a:t>Un rééquilibrage progressif à partir de septembre 2020, la nouvelle sectorisation s’appliquant uniquement aux futurs 6</a:t>
            </a:r>
            <a:r>
              <a:rPr lang="fr-FR" altLang="fr-FR" sz="2000" baseline="30000" dirty="0">
                <a:latin typeface="Trebuchet MS" pitchFamily="-105" charset="0"/>
              </a:rPr>
              <a:t>ème</a:t>
            </a:r>
            <a:endParaRPr lang="fr-FR" altLang="fr-FR" sz="2000" dirty="0">
              <a:latin typeface="Trebuchet MS" pitchFamily="-105" charset="0"/>
            </a:endParaRPr>
          </a:p>
          <a:p>
            <a:endParaRPr lang="fr-FR" altLang="fr-FR" sz="2000" dirty="0">
              <a:latin typeface="Trebuchet MS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7481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84138"/>
            <a:ext cx="1762125" cy="754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39552" y="3212976"/>
            <a:ext cx="2374900" cy="3683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000000"/>
                </a:solidFill>
              </a:rPr>
              <a:t>Sectorisation actuelle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745" y="0"/>
            <a:ext cx="5182687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1412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 bwMode="auto">
          <a:xfrm>
            <a:off x="457200" y="474663"/>
            <a:ext cx="8229600" cy="725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fr-FR" altLang="fr-FR" sz="2400" b="1" dirty="0">
                <a:solidFill>
                  <a:srgbClr val="0072BA"/>
                </a:solidFill>
                <a:latin typeface="Trebuchet MS" pitchFamily="-105" charset="0"/>
              </a:rPr>
              <a:t>Proposition Villeneuve-la-Garenne :</a:t>
            </a:r>
          </a:p>
        </p:txBody>
      </p:sp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456048" y="1979637"/>
            <a:ext cx="8229600" cy="42576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defRPr/>
            </a:pPr>
            <a:r>
              <a:rPr lang="fr-FR" altLang="fr-FR" sz="2000" b="1" dirty="0">
                <a:solidFill>
                  <a:srgbClr val="0072BA"/>
                </a:solidFill>
                <a:latin typeface="Trebuchet MS" panose="020B0603020202020204" pitchFamily="34" charset="0"/>
                <a:ea typeface="ＭＳ Ｐゴシック" pitchFamily="34" charset="-128"/>
              </a:rPr>
              <a:t>Transfert d’une partie du secteur de l’école Jean Moulin </a:t>
            </a:r>
            <a:r>
              <a:rPr lang="fr-FR" altLang="fr-FR" sz="2000" dirty="0">
                <a:latin typeface="Trebuchet MS" panose="020B0603020202020204" pitchFamily="34" charset="0"/>
                <a:ea typeface="ＭＳ Ｐゴシック" pitchFamily="34" charset="-128"/>
              </a:rPr>
              <a:t>représentant environ 23 élèves par tranche d’âge</a:t>
            </a:r>
            <a:endParaRPr lang="fr-FR" altLang="fr-FR" sz="2000" b="1" dirty="0">
              <a:solidFill>
                <a:srgbClr val="0072BA"/>
              </a:solidFill>
              <a:latin typeface="Trebuchet MS" panose="020B0603020202020204" pitchFamily="34" charset="0"/>
              <a:ea typeface="ＭＳ Ｐゴシック" pitchFamily="34" charset="-128"/>
            </a:endParaRPr>
          </a:p>
          <a:p>
            <a:pPr marL="0" lvl="1" indent="0">
              <a:buNone/>
              <a:defRPr/>
            </a:pPr>
            <a:endParaRPr lang="fr-FR" altLang="fr-FR" sz="2000" dirty="0">
              <a:latin typeface="Trebuchet MS" panose="020B0603020202020204" pitchFamily="34" charset="0"/>
              <a:ea typeface="ＭＳ Ｐゴシック" pitchFamily="34" charset="-128"/>
            </a:endParaRPr>
          </a:p>
          <a:p>
            <a:pPr marL="542925" lvl="2" indent="-180975">
              <a:defRPr/>
            </a:pPr>
            <a:endParaRPr lang="fr-FR" altLang="fr-FR" sz="2000" dirty="0">
              <a:latin typeface="Trebuchet MS" panose="020B0603020202020204" pitchFamily="34" charset="0"/>
              <a:ea typeface="ＭＳ Ｐゴシック" pitchFamily="34" charset="-128"/>
            </a:endParaRPr>
          </a:p>
          <a:p>
            <a:pPr marL="0" indent="0">
              <a:buNone/>
              <a:defRPr/>
            </a:pP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4114527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8125" y="0"/>
            <a:ext cx="2000250" cy="895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23528" y="4509120"/>
            <a:ext cx="2457450" cy="3683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000000"/>
                </a:solidFill>
              </a:rPr>
              <a:t>Modification proposée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81160"/>
            <a:ext cx="5232585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1345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68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fr-FR" altLang="fr-FR" sz="2400" b="1" dirty="0">
                <a:solidFill>
                  <a:srgbClr val="0072BA"/>
                </a:solidFill>
                <a:latin typeface="Trebuchet MS" pitchFamily="-105" charset="0"/>
              </a:rPr>
              <a:t>Conséquences à Villeneuve-la-Garenne</a:t>
            </a:r>
          </a:p>
        </p:txBody>
      </p:sp>
      <p:sp>
        <p:nvSpPr>
          <p:cNvPr id="11267" name="ZoneTexte 4"/>
          <p:cNvSpPr txBox="1">
            <a:spLocks noChangeArrowheads="1"/>
          </p:cNvSpPr>
          <p:nvPr/>
        </p:nvSpPr>
        <p:spPr bwMode="auto">
          <a:xfrm>
            <a:off x="546793" y="907575"/>
            <a:ext cx="7848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62865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lvl="1" defTabSz="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fr-FR" altLang="fr-FR" sz="2000" dirty="0">
                <a:solidFill>
                  <a:srgbClr val="000000"/>
                </a:solidFill>
                <a:latin typeface="Trebuchet MS" pitchFamily="-105" charset="0"/>
              </a:rPr>
              <a:t>Une réduction des effectifs du collège Edouard Manet</a:t>
            </a:r>
          </a:p>
          <a:p>
            <a:pPr lvl="1" defTabSz="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fr-FR" altLang="fr-FR" sz="2000" dirty="0">
                <a:solidFill>
                  <a:srgbClr val="000000"/>
                </a:solidFill>
                <a:latin typeface="Trebuchet MS" pitchFamily="-105" charset="0"/>
              </a:rPr>
              <a:t>Une augmentation à suivre des effectifs du collège Georges Pompidou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275198"/>
              </p:ext>
            </p:extLst>
          </p:nvPr>
        </p:nvGraphicFramePr>
        <p:xfrm>
          <a:off x="755576" y="2132856"/>
          <a:ext cx="7431035" cy="313015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605870">
                  <a:extLst>
                    <a:ext uri="{9D8B030D-6E8A-4147-A177-3AD203B41FA5}">
                      <a16:colId xmlns:a16="http://schemas.microsoft.com/office/drawing/2014/main" val="3528399707"/>
                    </a:ext>
                  </a:extLst>
                </a:gridCol>
                <a:gridCol w="565033">
                  <a:extLst>
                    <a:ext uri="{9D8B030D-6E8A-4147-A177-3AD203B41FA5}">
                      <a16:colId xmlns:a16="http://schemas.microsoft.com/office/drawing/2014/main" val="3866735012"/>
                    </a:ext>
                  </a:extLst>
                </a:gridCol>
                <a:gridCol w="565033">
                  <a:extLst>
                    <a:ext uri="{9D8B030D-6E8A-4147-A177-3AD203B41FA5}">
                      <a16:colId xmlns:a16="http://schemas.microsoft.com/office/drawing/2014/main" val="4007443675"/>
                    </a:ext>
                  </a:extLst>
                </a:gridCol>
                <a:gridCol w="565033">
                  <a:extLst>
                    <a:ext uri="{9D8B030D-6E8A-4147-A177-3AD203B41FA5}">
                      <a16:colId xmlns:a16="http://schemas.microsoft.com/office/drawing/2014/main" val="1304182379"/>
                    </a:ext>
                  </a:extLst>
                </a:gridCol>
                <a:gridCol w="565033">
                  <a:extLst>
                    <a:ext uri="{9D8B030D-6E8A-4147-A177-3AD203B41FA5}">
                      <a16:colId xmlns:a16="http://schemas.microsoft.com/office/drawing/2014/main" val="1110033349"/>
                    </a:ext>
                  </a:extLst>
                </a:gridCol>
                <a:gridCol w="565033">
                  <a:extLst>
                    <a:ext uri="{9D8B030D-6E8A-4147-A177-3AD203B41FA5}">
                      <a16:colId xmlns:a16="http://schemas.microsoft.com/office/drawing/2014/main" val="183960744"/>
                    </a:ext>
                  </a:extLst>
                </a:gridCol>
              </a:tblGrid>
              <a:tr h="4952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19-20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20-21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21-22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22-23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23-24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b"/>
                </a:tc>
                <a:extLst>
                  <a:ext uri="{0D108BD9-81ED-4DB2-BD59-A6C34878D82A}">
                    <a16:rowId xmlns:a16="http://schemas.microsoft.com/office/drawing/2014/main" val="1601264281"/>
                  </a:ext>
                </a:extLst>
              </a:tr>
              <a:tr h="374218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SANS MODIFICATION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3853673"/>
                  </a:ext>
                </a:extLst>
              </a:tr>
              <a:tr h="4729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EDOUARD MANET (700)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715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734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765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770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779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b"/>
                </a:tc>
                <a:extLst>
                  <a:ext uri="{0D108BD9-81ED-4DB2-BD59-A6C34878D82A}">
                    <a16:rowId xmlns:a16="http://schemas.microsoft.com/office/drawing/2014/main" val="1953918303"/>
                  </a:ext>
                </a:extLst>
              </a:tr>
              <a:tr h="4729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GEORGES POMPIDOU (700)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599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610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601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595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630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b"/>
                </a:tc>
                <a:extLst>
                  <a:ext uri="{0D108BD9-81ED-4DB2-BD59-A6C34878D82A}">
                    <a16:rowId xmlns:a16="http://schemas.microsoft.com/office/drawing/2014/main" val="912811056"/>
                  </a:ext>
                </a:extLst>
              </a:tr>
              <a:tr h="368892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AVEC MODIFICATION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028453812"/>
                  </a:ext>
                </a:extLst>
              </a:tr>
              <a:tr h="4729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EDOURD MANET (700)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715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711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719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701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687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b"/>
                </a:tc>
                <a:extLst>
                  <a:ext uri="{0D108BD9-81ED-4DB2-BD59-A6C34878D82A}">
                    <a16:rowId xmlns:a16="http://schemas.microsoft.com/office/drawing/2014/main" val="3434987338"/>
                  </a:ext>
                </a:extLst>
              </a:tr>
              <a:tr h="4729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GEORGES</a:t>
                      </a:r>
                      <a:r>
                        <a:rPr lang="fr-FR" sz="1100" baseline="0" dirty="0">
                          <a:effectLst/>
                        </a:rPr>
                        <a:t> POMPIDOU</a:t>
                      </a:r>
                      <a:r>
                        <a:rPr lang="fr-FR" sz="1100" dirty="0">
                          <a:effectLst/>
                        </a:rPr>
                        <a:t> (700)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599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631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645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661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703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b"/>
                </a:tc>
                <a:extLst>
                  <a:ext uri="{0D108BD9-81ED-4DB2-BD59-A6C34878D82A}">
                    <a16:rowId xmlns:a16="http://schemas.microsoft.com/office/drawing/2014/main" val="3235449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5453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 bwMode="auto">
          <a:xfrm>
            <a:off x="457200" y="722313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fr-FR" altLang="fr-FR" sz="2400" b="1">
                <a:solidFill>
                  <a:srgbClr val="0072BA"/>
                </a:solidFill>
                <a:latin typeface="Trebuchet MS" pitchFamily="-105" charset="0"/>
              </a:rPr>
              <a:t>Objectifs</a:t>
            </a: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457200" y="1762125"/>
            <a:ext cx="8229600" cy="3295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400"/>
              </a:spcBef>
            </a:pPr>
            <a:r>
              <a:rPr lang="fr-FR" altLang="fr-FR" sz="2000" dirty="0">
                <a:latin typeface="Trebuchet MS" pitchFamily="-105" charset="0"/>
              </a:rPr>
              <a:t>Rééquilibrer les effectifs au sein des trois collèges</a:t>
            </a:r>
          </a:p>
          <a:p>
            <a:pPr>
              <a:spcBef>
                <a:spcPts val="400"/>
              </a:spcBef>
            </a:pPr>
            <a:r>
              <a:rPr lang="fr-FR" altLang="fr-FR" sz="2000" dirty="0">
                <a:latin typeface="Trebuchet MS" pitchFamily="-105" charset="0"/>
              </a:rPr>
              <a:t>Maintenir les effectifs du collège Joliot Curie en deçà de sa capacité d’accueil de 400 élèves</a:t>
            </a:r>
            <a:endParaRPr lang="fr-FR" altLang="fr-FR" sz="2000" u="sng" dirty="0">
              <a:solidFill>
                <a:srgbClr val="FF0000"/>
              </a:solidFill>
              <a:latin typeface="Trebuchet MS" pitchFamily="-105" charset="0"/>
            </a:endParaRPr>
          </a:p>
          <a:p>
            <a:pPr>
              <a:spcBef>
                <a:spcPts val="400"/>
              </a:spcBef>
            </a:pPr>
            <a:r>
              <a:rPr lang="fr-FR" altLang="fr-FR" sz="2000" dirty="0">
                <a:latin typeface="Trebuchet MS" pitchFamily="-105" charset="0"/>
              </a:rPr>
              <a:t>Anticiper la livraison de futurs programmes immobiliers sur la commune</a:t>
            </a:r>
          </a:p>
          <a:p>
            <a:pPr>
              <a:spcBef>
                <a:spcPts val="400"/>
              </a:spcBef>
            </a:pPr>
            <a:r>
              <a:rPr lang="fr-FR" altLang="fr-FR" sz="2000" dirty="0">
                <a:latin typeface="Trebuchet MS" pitchFamily="-105" charset="0"/>
              </a:rPr>
              <a:t>Améliorer la concordance des sectorisations 1</a:t>
            </a:r>
            <a:r>
              <a:rPr lang="fr-FR" altLang="fr-FR" sz="2000" baseline="30000" dirty="0">
                <a:latin typeface="Trebuchet MS" pitchFamily="-105" charset="0"/>
              </a:rPr>
              <a:t>er</a:t>
            </a:r>
            <a:r>
              <a:rPr lang="fr-FR" altLang="fr-FR" sz="2000" dirty="0">
                <a:latin typeface="Trebuchet MS" pitchFamily="-105" charset="0"/>
              </a:rPr>
              <a:t> degré et collèges</a:t>
            </a:r>
          </a:p>
          <a:p>
            <a:pPr marL="342900" lvl="1" indent="-342900">
              <a:spcBef>
                <a:spcPts val="400"/>
              </a:spcBef>
              <a:buFont typeface="Arial" charset="0"/>
              <a:buChar char="•"/>
            </a:pPr>
            <a:r>
              <a:rPr lang="fr-FR" altLang="fr-FR" sz="2000" dirty="0">
                <a:latin typeface="Trebuchet MS" pitchFamily="-105" charset="0"/>
              </a:rPr>
              <a:t>Un rééquilibrage progressif à partir de septembre 2020, la nouvelle sectorisation s’appliquant uniquement aux futurs 6</a:t>
            </a:r>
            <a:r>
              <a:rPr lang="fr-FR" altLang="fr-FR" sz="2000" baseline="30000" dirty="0">
                <a:latin typeface="Trebuchet MS" pitchFamily="-105" charset="0"/>
              </a:rPr>
              <a:t>ème</a:t>
            </a:r>
            <a:endParaRPr lang="fr-FR" altLang="fr-FR" sz="2000" dirty="0">
              <a:latin typeface="Trebuchet MS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8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84138"/>
            <a:ext cx="1762125" cy="754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28600" y="2636912"/>
            <a:ext cx="2374900" cy="3683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000000"/>
                </a:solidFill>
              </a:rPr>
              <a:t>Sectorisation actuelle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0"/>
            <a:ext cx="50719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0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 bwMode="auto">
          <a:xfrm>
            <a:off x="457200" y="474663"/>
            <a:ext cx="8229600" cy="725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fr-FR" altLang="fr-FR" sz="2400" b="1" dirty="0">
                <a:solidFill>
                  <a:srgbClr val="0072BA"/>
                </a:solidFill>
                <a:latin typeface="Trebuchet MS" pitchFamily="-105" charset="0"/>
              </a:rPr>
              <a:t>Propositions :</a:t>
            </a:r>
          </a:p>
        </p:txBody>
      </p:sp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457200" y="1200150"/>
            <a:ext cx="8229600" cy="42576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defRPr/>
            </a:pPr>
            <a:r>
              <a:rPr lang="fr-FR" altLang="fr-FR" sz="2000" dirty="0">
                <a:latin typeface="Trebuchet MS" panose="020B0603020202020204" pitchFamily="34" charset="0"/>
                <a:ea typeface="ＭＳ Ｐゴシック" pitchFamily="34" charset="-128"/>
              </a:rPr>
              <a:t>Correspondance avec les secteur des écoles élémentaires Maurice Thorez et Nikki de Saint </a:t>
            </a:r>
            <a:r>
              <a:rPr lang="fr-FR" altLang="fr-FR" sz="2000" dirty="0" err="1">
                <a:latin typeface="Trebuchet MS" panose="020B0603020202020204" pitchFamily="34" charset="0"/>
                <a:ea typeface="ＭＳ Ｐゴシック" pitchFamily="34" charset="-128"/>
              </a:rPr>
              <a:t>Phalle</a:t>
            </a:r>
            <a:r>
              <a:rPr lang="fr-FR" altLang="fr-FR" sz="2000" dirty="0">
                <a:latin typeface="Trebuchet MS" panose="020B0603020202020204" pitchFamily="34" charset="0"/>
                <a:ea typeface="ＭＳ Ｐゴシック" pitchFamily="34" charset="-128"/>
              </a:rPr>
              <a:t> (Henri Barbusse).</a:t>
            </a:r>
          </a:p>
          <a:p>
            <a:pPr marL="342900" lvl="1" indent="-342900">
              <a:defRPr/>
            </a:pPr>
            <a:endParaRPr lang="fr-FR" altLang="fr-FR" sz="2000" dirty="0">
              <a:latin typeface="Trebuchet MS" panose="020B0603020202020204" pitchFamily="34" charset="0"/>
              <a:ea typeface="ＭＳ Ｐゴシック" pitchFamily="34" charset="-128"/>
            </a:endParaRPr>
          </a:p>
          <a:p>
            <a:pPr marL="342900" lvl="1" indent="-342900">
              <a:defRPr/>
            </a:pPr>
            <a:endParaRPr lang="fr-FR" altLang="fr-FR" sz="2000" dirty="0">
              <a:latin typeface="Trebuchet MS" panose="020B0603020202020204" pitchFamily="34" charset="0"/>
              <a:ea typeface="ＭＳ Ｐゴシック" pitchFamily="34" charset="-128"/>
            </a:endParaRPr>
          </a:p>
          <a:p>
            <a:pPr marL="342900" lvl="1" indent="-342900">
              <a:defRPr/>
            </a:pPr>
            <a:r>
              <a:rPr lang="fr-FR" altLang="fr-FR" sz="2000" dirty="0">
                <a:latin typeface="Trebuchet MS" panose="020B0603020202020204" pitchFamily="34" charset="0"/>
                <a:ea typeface="ＭＳ Ｐゴシック" pitchFamily="34" charset="-128"/>
              </a:rPr>
              <a:t>Correspondance avec les secteur des écoles élémentaires Albert Petit, Paul Eluard et Rosenberg (Romain Rolland).</a:t>
            </a:r>
          </a:p>
          <a:p>
            <a:pPr marL="342900" lvl="1" indent="-342900">
              <a:defRPr/>
            </a:pPr>
            <a:endParaRPr lang="fr-FR" altLang="fr-FR" sz="2000" dirty="0">
              <a:latin typeface="Trebuchet MS" panose="020B0603020202020204" pitchFamily="34" charset="0"/>
              <a:ea typeface="ＭＳ Ｐゴシック" pitchFamily="34" charset="-128"/>
            </a:endParaRPr>
          </a:p>
          <a:p>
            <a:pPr marL="342900" lvl="1" indent="-342900">
              <a:defRPr/>
            </a:pPr>
            <a:endParaRPr lang="fr-FR" altLang="fr-FR" sz="2000" dirty="0">
              <a:latin typeface="Trebuchet MS" panose="020B0603020202020204" pitchFamily="34" charset="0"/>
              <a:ea typeface="ＭＳ Ｐゴシック" pitchFamily="34" charset="-128"/>
            </a:endParaRPr>
          </a:p>
          <a:p>
            <a:pPr marL="342900" lvl="1" indent="-342900">
              <a:defRPr/>
            </a:pPr>
            <a:r>
              <a:rPr lang="fr-FR" altLang="fr-FR" sz="2000" dirty="0">
                <a:latin typeface="Trebuchet MS" panose="020B0603020202020204" pitchFamily="34" charset="0"/>
                <a:ea typeface="ＭＳ Ｐゴシック" pitchFamily="34" charset="-128"/>
              </a:rPr>
              <a:t>Partage du secteur de l’école élémentaire Joliot Curie en fonction de la proximité aux collèges Joliot Curie et Romain Rolland</a:t>
            </a:r>
          </a:p>
          <a:p>
            <a:pPr marL="342900" lvl="1" indent="-342900">
              <a:defRPr/>
            </a:pPr>
            <a:endParaRPr lang="fr-FR" altLang="fr-FR" sz="2000" dirty="0">
              <a:latin typeface="Trebuchet MS" panose="020B0603020202020204" pitchFamily="34" charset="0"/>
              <a:ea typeface="ＭＳ Ｐゴシック" pitchFamily="34" charset="-128"/>
            </a:endParaRPr>
          </a:p>
          <a:p>
            <a:pPr marL="182880" lvl="1">
              <a:defRPr/>
            </a:pPr>
            <a:endParaRPr lang="fr-FR" altLang="fr-FR" sz="2000" dirty="0">
              <a:latin typeface="Trebuchet MS" panose="020B0603020202020204" pitchFamily="34" charset="0"/>
              <a:ea typeface="ＭＳ Ｐゴシック" pitchFamily="34" charset="-128"/>
            </a:endParaRPr>
          </a:p>
          <a:p>
            <a:pPr marL="0" indent="0">
              <a:buNone/>
              <a:defRPr/>
            </a:pP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859791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8125" y="0"/>
            <a:ext cx="2000250" cy="895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38125" y="2780928"/>
            <a:ext cx="2457450" cy="3683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000000"/>
                </a:solidFill>
              </a:rPr>
              <a:t>Modification proposée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473" y="0"/>
            <a:ext cx="5172943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43473" y="0"/>
            <a:ext cx="1572543" cy="332656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6532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68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fr-FR" altLang="fr-FR" sz="2400" b="1">
                <a:solidFill>
                  <a:srgbClr val="0072BA"/>
                </a:solidFill>
                <a:latin typeface="Trebuchet MS" pitchFamily="-105" charset="0"/>
              </a:rPr>
              <a:t>Conséquences</a:t>
            </a:r>
          </a:p>
        </p:txBody>
      </p:sp>
      <p:sp>
        <p:nvSpPr>
          <p:cNvPr id="11341" name="ZoneTexte 4"/>
          <p:cNvSpPr txBox="1">
            <a:spLocks noChangeArrowheads="1"/>
          </p:cNvSpPr>
          <p:nvPr/>
        </p:nvSpPr>
        <p:spPr bwMode="auto">
          <a:xfrm>
            <a:off x="457200" y="1143000"/>
            <a:ext cx="7848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62865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lvl="1" defTabSz="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fr-FR" altLang="fr-FR" sz="2000" dirty="0">
                <a:solidFill>
                  <a:srgbClr val="000000"/>
                </a:solidFill>
                <a:latin typeface="Trebuchet MS" pitchFamily="-105" charset="0"/>
              </a:rPr>
              <a:t>Un maintien des effectifs du collège Joliot Curie à moins de 400 élèves</a:t>
            </a:r>
          </a:p>
          <a:p>
            <a:pPr lvl="1" defTabSz="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fr-FR" altLang="fr-FR" sz="2000" dirty="0">
                <a:solidFill>
                  <a:srgbClr val="000000"/>
                </a:solidFill>
                <a:latin typeface="Trebuchet MS" pitchFamily="-105" charset="0"/>
              </a:rPr>
              <a:t>En alimentant le secteur du collège Romain Rolland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935470"/>
              </p:ext>
            </p:extLst>
          </p:nvPr>
        </p:nvGraphicFramePr>
        <p:xfrm>
          <a:off x="1317425" y="2158661"/>
          <a:ext cx="6494935" cy="335856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491125">
                  <a:extLst>
                    <a:ext uri="{9D8B030D-6E8A-4147-A177-3AD203B41FA5}">
                      <a16:colId xmlns:a16="http://schemas.microsoft.com/office/drawing/2014/main" val="3528399707"/>
                    </a:ext>
                  </a:extLst>
                </a:gridCol>
                <a:gridCol w="800762">
                  <a:extLst>
                    <a:ext uri="{9D8B030D-6E8A-4147-A177-3AD203B41FA5}">
                      <a16:colId xmlns:a16="http://schemas.microsoft.com/office/drawing/2014/main" val="3866735012"/>
                    </a:ext>
                  </a:extLst>
                </a:gridCol>
                <a:gridCol w="800762">
                  <a:extLst>
                    <a:ext uri="{9D8B030D-6E8A-4147-A177-3AD203B41FA5}">
                      <a16:colId xmlns:a16="http://schemas.microsoft.com/office/drawing/2014/main" val="4007443675"/>
                    </a:ext>
                  </a:extLst>
                </a:gridCol>
                <a:gridCol w="800762">
                  <a:extLst>
                    <a:ext uri="{9D8B030D-6E8A-4147-A177-3AD203B41FA5}">
                      <a16:colId xmlns:a16="http://schemas.microsoft.com/office/drawing/2014/main" val="1304182379"/>
                    </a:ext>
                  </a:extLst>
                </a:gridCol>
                <a:gridCol w="800762">
                  <a:extLst>
                    <a:ext uri="{9D8B030D-6E8A-4147-A177-3AD203B41FA5}">
                      <a16:colId xmlns:a16="http://schemas.microsoft.com/office/drawing/2014/main" val="1110033349"/>
                    </a:ext>
                  </a:extLst>
                </a:gridCol>
                <a:gridCol w="800762">
                  <a:extLst>
                    <a:ext uri="{9D8B030D-6E8A-4147-A177-3AD203B41FA5}">
                      <a16:colId xmlns:a16="http://schemas.microsoft.com/office/drawing/2014/main" val="183960744"/>
                    </a:ext>
                  </a:extLst>
                </a:gridCol>
              </a:tblGrid>
              <a:tr h="4080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19-20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20-21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21-22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22-23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23-24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b"/>
                </a:tc>
                <a:extLst>
                  <a:ext uri="{0D108BD9-81ED-4DB2-BD59-A6C34878D82A}">
                    <a16:rowId xmlns:a16="http://schemas.microsoft.com/office/drawing/2014/main" val="1601264281"/>
                  </a:ext>
                </a:extLst>
              </a:tr>
              <a:tr h="308347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SANS MODIFICATION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3853673"/>
                  </a:ext>
                </a:extLst>
              </a:tr>
              <a:tr h="3896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JOLIOT CURIE (400)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387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424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470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486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506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extLst>
                  <a:ext uri="{0D108BD9-81ED-4DB2-BD59-A6C34878D82A}">
                    <a16:rowId xmlns:a16="http://schemas.microsoft.com/office/drawing/2014/main" val="1953918303"/>
                  </a:ext>
                </a:extLst>
              </a:tr>
              <a:tr h="3896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ROMAIN ROLLAND (600)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368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414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458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480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475</a:t>
                      </a:r>
                    </a:p>
                  </a:txBody>
                  <a:tcPr marL="44448" marR="44448" marT="0" marB="0" anchor="ctr"/>
                </a:tc>
                <a:extLst>
                  <a:ext uri="{0D108BD9-81ED-4DB2-BD59-A6C34878D82A}">
                    <a16:rowId xmlns:a16="http://schemas.microsoft.com/office/drawing/2014/main" val="912811056"/>
                  </a:ext>
                </a:extLst>
              </a:tr>
              <a:tr h="38969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effectLst/>
                        </a:rPr>
                        <a:t>HENRI BARBUSSE (500)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470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effectLst/>
                        </a:rPr>
                        <a:t>482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effectLst/>
                        </a:rPr>
                        <a:t>464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effectLst/>
                        </a:rPr>
                        <a:t>469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effectLst/>
                        </a:rPr>
                        <a:t>464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extLst>
                  <a:ext uri="{0D108BD9-81ED-4DB2-BD59-A6C34878D82A}">
                    <a16:rowId xmlns:a16="http://schemas.microsoft.com/office/drawing/2014/main" val="932658929"/>
                  </a:ext>
                </a:extLst>
              </a:tr>
              <a:tr h="303958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AVEC MODIFICATION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028453812"/>
                  </a:ext>
                </a:extLst>
              </a:tr>
              <a:tr h="3896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JOLIOT CURIE (400)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387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395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412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399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390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extLst>
                  <a:ext uri="{0D108BD9-81ED-4DB2-BD59-A6C34878D82A}">
                    <a16:rowId xmlns:a16="http://schemas.microsoft.com/office/drawing/2014/main" val="3434987338"/>
                  </a:ext>
                </a:extLst>
              </a:tr>
              <a:tr h="3896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ROMAIN ROLLAND (600)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368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443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510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558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579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extLst>
                  <a:ext uri="{0D108BD9-81ED-4DB2-BD59-A6C34878D82A}">
                    <a16:rowId xmlns:a16="http://schemas.microsoft.com/office/drawing/2014/main" val="3235449335"/>
                  </a:ext>
                </a:extLst>
              </a:tr>
              <a:tr h="38969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effectLst/>
                        </a:rPr>
                        <a:t>HENRI BARBUSSE (500)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470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effectLst/>
                        </a:rPr>
                        <a:t>485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effectLst/>
                        </a:rPr>
                        <a:t>470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effectLst/>
                        </a:rPr>
                        <a:t>478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effectLst/>
                        </a:rPr>
                        <a:t>476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extLst>
                  <a:ext uri="{0D108BD9-81ED-4DB2-BD59-A6C34878D82A}">
                    <a16:rowId xmlns:a16="http://schemas.microsoft.com/office/drawing/2014/main" val="3586273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7518908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Thème Offic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eption personnalisée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Thème Offic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onception personnalisée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2384</Words>
  <Application>Microsoft Office PowerPoint</Application>
  <PresentationFormat>Affichage à l'écran (4:3)</PresentationFormat>
  <Paragraphs>1094</Paragraphs>
  <Slides>49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49</vt:i4>
      </vt:variant>
    </vt:vector>
  </HeadingPairs>
  <TitlesOfParts>
    <vt:vector size="57" baseType="lpstr">
      <vt:lpstr>Arial</vt:lpstr>
      <vt:lpstr>Calibri</vt:lpstr>
      <vt:lpstr>Cambria</vt:lpstr>
      <vt:lpstr>Trebuchet MS</vt:lpstr>
      <vt:lpstr>1_Thème Office</vt:lpstr>
      <vt:lpstr>Conception personnalisée</vt:lpstr>
      <vt:lpstr>Thème Office</vt:lpstr>
      <vt:lpstr>1_Conception personnalisée</vt:lpstr>
      <vt:lpstr>Conseil Départemental de l’Education Nationale  Vendredi 31 janvier 2020   Refonte de la sectorisation des communes de Bagneux, Boulogne-Billancourt, Courbevoie, Issy-les-Moulineaux, Puteaux, Villeneuve-la Garenne   Direction de l’Education, de la Citoyenneté et des Collèges</vt:lpstr>
      <vt:lpstr>Présentation PowerPoint</vt:lpstr>
      <vt:lpstr>Présentation PowerPoint</vt:lpstr>
      <vt:lpstr>Présentation PowerPoint</vt:lpstr>
      <vt:lpstr>Objectifs</vt:lpstr>
      <vt:lpstr>Présentation PowerPoint</vt:lpstr>
      <vt:lpstr>Propositions :</vt:lpstr>
      <vt:lpstr>Présentation PowerPoint</vt:lpstr>
      <vt:lpstr>Conséquences</vt:lpstr>
      <vt:lpstr>Présentation PowerPoint</vt:lpstr>
      <vt:lpstr>Présentation PowerPoint</vt:lpstr>
      <vt:lpstr>Présentation PowerPoint</vt:lpstr>
      <vt:lpstr>Objectifs</vt:lpstr>
      <vt:lpstr>Présentation PowerPoint</vt:lpstr>
      <vt:lpstr>Propositions </vt:lpstr>
      <vt:lpstr>Présentation PowerPoint</vt:lpstr>
      <vt:lpstr>Conséquences</vt:lpstr>
      <vt:lpstr>Présentation PowerPoint</vt:lpstr>
      <vt:lpstr>Présentation PowerPoint</vt:lpstr>
      <vt:lpstr>Présentation PowerPoint</vt:lpstr>
      <vt:lpstr>Objectifs</vt:lpstr>
      <vt:lpstr>Présentation PowerPoint</vt:lpstr>
      <vt:lpstr>Propositions à Issy-les-Moulineaux</vt:lpstr>
      <vt:lpstr>Présentation PowerPoint</vt:lpstr>
      <vt:lpstr>Conséquences à Issy-les-Moulineaux</vt:lpstr>
      <vt:lpstr>Présentation PowerPoint</vt:lpstr>
      <vt:lpstr>Présentation PowerPoint</vt:lpstr>
      <vt:lpstr>Présentation PowerPoint</vt:lpstr>
      <vt:lpstr>Objectifs</vt:lpstr>
      <vt:lpstr>Présentation PowerPoint</vt:lpstr>
      <vt:lpstr>Proposition Courbevoie :</vt:lpstr>
      <vt:lpstr>Présentation PowerPoint</vt:lpstr>
      <vt:lpstr>Conséquences à Courbevoie</vt:lpstr>
      <vt:lpstr>Présentation PowerPoint</vt:lpstr>
      <vt:lpstr>Présentation PowerPoint</vt:lpstr>
      <vt:lpstr>Présentation PowerPoint</vt:lpstr>
      <vt:lpstr>Objectifs</vt:lpstr>
      <vt:lpstr>Présentation PowerPoint</vt:lpstr>
      <vt:lpstr>Propositions Puteaux :</vt:lpstr>
      <vt:lpstr>Présentation PowerPoint</vt:lpstr>
      <vt:lpstr>Conséquences à Puteaux</vt:lpstr>
      <vt:lpstr>Présentation PowerPoint</vt:lpstr>
      <vt:lpstr>Présentation PowerPoint</vt:lpstr>
      <vt:lpstr>Présentation PowerPoint</vt:lpstr>
      <vt:lpstr>Objectifs</vt:lpstr>
      <vt:lpstr>Présentation PowerPoint</vt:lpstr>
      <vt:lpstr>Proposition Villeneuve-la-Garenne :</vt:lpstr>
      <vt:lpstr>Présentation PowerPoint</vt:lpstr>
      <vt:lpstr>Conséquences à Villeneuve-la-Garenne</vt:lpstr>
    </vt:vector>
  </TitlesOfParts>
  <Company>Conseil Général des Hauts-de-Seine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LAMY Alice - PESC/DECC</dc:creator>
  <cp:lastModifiedBy>Angélique</cp:lastModifiedBy>
  <cp:revision>63</cp:revision>
  <dcterms:created xsi:type="dcterms:W3CDTF">2019-01-28T10:12:08Z</dcterms:created>
  <dcterms:modified xsi:type="dcterms:W3CDTF">2020-02-06T20:14:30Z</dcterms:modified>
</cp:coreProperties>
</file>